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63" r:id="rId4"/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h44VfIHVxgdcmV28erRVQEonFM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customschemas.google.com/relationships/presentationmetadata" Target="metadata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60175" y="801875"/>
            <a:ext cx="5040025" cy="4009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0ae9ca40b0_0_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g30ae9ca40b0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0ae9ca40b0_0_101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g30ae9ca40b0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30ae9ca40b0_0_125:notes"/>
          <p:cNvSpPr txBox="1">
            <a:spLocks noGrp="1"/>
          </p:cNvSpPr>
          <p:nvPr>
            <p:ph type="body" idx="1"/>
          </p:nvPr>
        </p:nvSpPr>
        <p:spPr>
          <a:xfrm>
            <a:off x="755950" y="5078600"/>
            <a:ext cx="6047700" cy="481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g30ae9ca40b0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01688"/>
            <a:ext cx="7126287" cy="40100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7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9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3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3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3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4"/>
          <p:cNvSpPr txBox="1">
            <a:spLocks noGrp="1"/>
          </p:cNvSpPr>
          <p:nvPr>
            <p:ph type="subTitle" idx="1"/>
          </p:nvPr>
        </p:nvSpPr>
        <p:spPr>
          <a:xfrm>
            <a:off x="838080" y="365040"/>
            <a:ext cx="10514160" cy="613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4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4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5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5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5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2" name="Google Shape;102;p25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x">
  <p:cSld name="TITLE_AND_BODY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subTitle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6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6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6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10" name="Google Shape;110;p26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7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7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7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7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18" name="Google Shape;118;p27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 over Content" type="objOverTx">
  <p:cSld name="OBJECT_OVER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8"/>
          <p:cNvSpPr txBox="1">
            <a:spLocks noGrp="1"/>
          </p:cNvSpPr>
          <p:nvPr>
            <p:ph type="body" idx="2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8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8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25" name="Google Shape;125;p28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4 Content" type="fourObj">
  <p:cSld name="FOUR_OBJECTS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9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9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9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9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9"/>
          <p:cNvSpPr txBox="1">
            <a:spLocks noGrp="1"/>
          </p:cNvSpPr>
          <p:nvPr>
            <p:ph type="body" idx="4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9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9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34" name="Google Shape;134;p29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6 Content">
  <p:cSld name="Title, 6 Conten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0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3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30"/>
          <p:cNvSpPr txBox="1">
            <a:spLocks noGrp="1"/>
          </p:cNvSpPr>
          <p:nvPr>
            <p:ph type="body" idx="2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0"/>
          <p:cNvSpPr txBox="1">
            <a:spLocks noGrp="1"/>
          </p:cNvSpPr>
          <p:nvPr>
            <p:ph type="body" idx="3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30"/>
          <p:cNvSpPr txBox="1">
            <a:spLocks noGrp="1"/>
          </p:cNvSpPr>
          <p:nvPr>
            <p:ph type="body" idx="4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0"/>
          <p:cNvSpPr txBox="1">
            <a:spLocks noGrp="1"/>
          </p:cNvSpPr>
          <p:nvPr>
            <p:ph type="body" idx="5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0"/>
          <p:cNvSpPr txBox="1">
            <a:spLocks noGrp="1"/>
          </p:cNvSpPr>
          <p:nvPr>
            <p:ph type="body" idx="6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0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30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strike="noStrik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45" name="Google Shape;145;p30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" type="twoObj">
  <p:cSld name="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entered Text" type="objOnly">
  <p:cSld name="OBJECT_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subTitle" idx="1"/>
          </p:nvPr>
        </p:nvSpPr>
        <p:spPr>
          <a:xfrm>
            <a:off x="838080" y="365040"/>
            <a:ext cx="10514160" cy="613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and Content" type="twoObjAndObj">
  <p:cSld name="TWO_OBJECTS_AND_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Content and 2 Content" type="objAndTwoObj">
  <p:cSld name="OBJECT_AND_TWO_OBJECT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3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2 Content over Content" type="twoObjOverTx">
  <p:cSld name="TWO_OBJECTS_OVER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2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body" idx="3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9FC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838080" y="365040"/>
            <a:ext cx="10514160" cy="132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ftr" idx="11"/>
          </p:nvPr>
        </p:nvSpPr>
        <p:spPr>
          <a:xfrm>
            <a:off x="4038480" y="6356520"/>
            <a:ext cx="41133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sldNum" idx="12"/>
          </p:nvPr>
        </p:nvSpPr>
        <p:spPr>
          <a:xfrm>
            <a:off x="86104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buClr>
                <a:srgbClr val="8B8B8B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B8B8B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7"/>
          <p:cNvSpPr txBox="1">
            <a:spLocks noGrp="1"/>
          </p:cNvSpPr>
          <p:nvPr>
            <p:ph type="dt" idx="10"/>
          </p:nvPr>
        </p:nvSpPr>
        <p:spPr>
          <a:xfrm>
            <a:off x="838080" y="6356520"/>
            <a:ext cx="274176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oogle Shape;153;p1"/>
          <p:cNvGrpSpPr/>
          <p:nvPr/>
        </p:nvGrpSpPr>
        <p:grpSpPr>
          <a:xfrm>
            <a:off x="7867080" y="0"/>
            <a:ext cx="4324320" cy="2640600"/>
            <a:chOff x="7867080" y="0"/>
            <a:chExt cx="4324320" cy="2640600"/>
          </a:xfrm>
        </p:grpSpPr>
        <p:sp>
          <p:nvSpPr>
            <p:cNvPr id="154" name="Google Shape;154;p1"/>
            <p:cNvSpPr/>
            <p:nvPr/>
          </p:nvSpPr>
          <p:spPr>
            <a:xfrm>
              <a:off x="7867080" y="0"/>
              <a:ext cx="4324320" cy="2640600"/>
            </a:xfrm>
            <a:custGeom>
              <a:avLst/>
              <a:gdLst/>
              <a:ahLst/>
              <a:cxnLst/>
              <a:rect l="l" t="t" r="r" b="b"/>
              <a:pathLst>
                <a:path w="5324985" h="3251912" extrusionOk="0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"/>
            <p:cNvSpPr/>
            <p:nvPr/>
          </p:nvSpPr>
          <p:spPr>
            <a:xfrm>
              <a:off x="7907400" y="0"/>
              <a:ext cx="4284000" cy="2420280"/>
            </a:xfrm>
            <a:custGeom>
              <a:avLst/>
              <a:gdLst/>
              <a:ahLst/>
              <a:cxnLst/>
              <a:rect l="l" t="t" r="r" b="b"/>
              <a:pathLst>
                <a:path w="5275533" h="2980757" extrusionOk="0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"/>
            <p:cNvSpPr/>
            <p:nvPr/>
          </p:nvSpPr>
          <p:spPr>
            <a:xfrm>
              <a:off x="7911000" y="0"/>
              <a:ext cx="4280040" cy="2377080"/>
            </a:xfrm>
            <a:custGeom>
              <a:avLst/>
              <a:gdLst/>
              <a:ahLst/>
              <a:cxnLst/>
              <a:rect l="l" t="t" r="r" b="b"/>
              <a:pathLst>
                <a:path w="5270786" h="2927775" extrusionOk="0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"/>
            <p:cNvSpPr/>
            <p:nvPr/>
          </p:nvSpPr>
          <p:spPr>
            <a:xfrm>
              <a:off x="7911000" y="0"/>
              <a:ext cx="4280040" cy="2377080"/>
            </a:xfrm>
            <a:custGeom>
              <a:avLst/>
              <a:gdLst/>
              <a:ahLst/>
              <a:cxnLst/>
              <a:rect l="l" t="t" r="r" b="b"/>
              <a:pathLst>
                <a:path w="5270786" h="2927775" extrusionOk="0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8" name="Google Shape;158;p1"/>
          <p:cNvGrpSpPr/>
          <p:nvPr/>
        </p:nvGrpSpPr>
        <p:grpSpPr>
          <a:xfrm>
            <a:off x="540" y="3202740"/>
            <a:ext cx="2742480" cy="3655260"/>
            <a:chOff x="540" y="3202740"/>
            <a:chExt cx="2742480" cy="3655260"/>
          </a:xfrm>
        </p:grpSpPr>
        <p:sp>
          <p:nvSpPr>
            <p:cNvPr id="159" name="Google Shape;159;p1"/>
            <p:cNvSpPr/>
            <p:nvPr/>
          </p:nvSpPr>
          <p:spPr>
            <a:xfrm rot="-5400000">
              <a:off x="-553320" y="3772800"/>
              <a:ext cx="3638520" cy="2530440"/>
            </a:xfrm>
            <a:custGeom>
              <a:avLst/>
              <a:gdLst/>
              <a:ahLst/>
              <a:cxnLst/>
              <a:rect l="l" t="t" r="r" b="b"/>
              <a:pathLst>
                <a:path w="3815424" h="2653659" extrusionOk="0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"/>
            <p:cNvSpPr/>
            <p:nvPr/>
          </p:nvSpPr>
          <p:spPr>
            <a:xfrm rot="-5400000">
              <a:off x="-553320" y="3772800"/>
              <a:ext cx="3638520" cy="2530440"/>
            </a:xfrm>
            <a:custGeom>
              <a:avLst/>
              <a:gdLst/>
              <a:ahLst/>
              <a:cxnLst/>
              <a:rect l="l" t="t" r="r" b="b"/>
              <a:pathLst>
                <a:path w="3815424" h="2653660" extrusionOk="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"/>
            <p:cNvSpPr/>
            <p:nvPr/>
          </p:nvSpPr>
          <p:spPr>
            <a:xfrm rot="-5400000">
              <a:off x="-542880" y="3762720"/>
              <a:ext cx="3638880" cy="2551680"/>
            </a:xfrm>
            <a:custGeom>
              <a:avLst/>
              <a:gdLst/>
              <a:ahLst/>
              <a:cxnLst/>
              <a:rect l="l" t="t" r="r" b="b"/>
              <a:pathLst>
                <a:path w="3815986" h="2675935" extrusionOk="0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"/>
            <p:cNvSpPr/>
            <p:nvPr/>
          </p:nvSpPr>
          <p:spPr>
            <a:xfrm rot="-5400000">
              <a:off x="-455400" y="3658680"/>
              <a:ext cx="3654360" cy="2742480"/>
            </a:xfrm>
            <a:custGeom>
              <a:avLst/>
              <a:gdLst/>
              <a:ahLst/>
              <a:cxnLst/>
              <a:rect l="l" t="t" r="r" b="b"/>
              <a:pathLst>
                <a:path w="3832270" h="2876136" extrusionOk="0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" name="Google Shape;152;p1"/>
          <p:cNvSpPr txBox="1">
            <a:spLocks noGrp="1"/>
          </p:cNvSpPr>
          <p:nvPr>
            <p:ph type="title" idx="4294967295"/>
          </p:nvPr>
        </p:nvSpPr>
        <p:spPr>
          <a:xfrm>
            <a:off x="1463162" y="5139791"/>
            <a:ext cx="11690978" cy="92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5200"/>
              <a:buFont typeface="Arial"/>
              <a:buNone/>
            </a:pPr>
            <a:r>
              <a:rPr lang="de-DE" sz="5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Social </a:t>
            </a:r>
            <a:br>
              <a:rPr lang="de-DE" sz="5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5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Distancing</a:t>
            </a:r>
            <a:br>
              <a:rPr lang="de-DE" sz="5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5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Questionaire</a:t>
            </a:r>
            <a:br>
              <a:rPr lang="de-DE" sz="5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de-DE" sz="5200" b="1" i="0" u="none" strike="noStrike" cap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de-DE" sz="5200" b="0" i="0" u="none" strike="noStrike" cap="non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5200" b="0" i="0" u="none" strike="noStrike" cap="non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100" b="1" i="0" u="none" strike="noStrike" cap="none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Status quo of the partners at the start of the project</a:t>
            </a:r>
            <a:endParaRPr sz="5200" b="1" i="0" u="none" strike="noStrike" cap="none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9748E3EA-A17A-F960-CB34-543A0F2041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4211" y="20268"/>
            <a:ext cx="3378940" cy="3962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C20EEB4-75C7-1B47-0B6D-B9A8BAA35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0900" y="240700"/>
            <a:ext cx="5055245" cy="6376600"/>
          </a:xfrm>
          <a:prstGeom prst="rect">
            <a:avLst/>
          </a:prstGeom>
        </p:spPr>
      </p:pic>
      <p:grpSp>
        <p:nvGrpSpPr>
          <p:cNvPr id="7" name="Google Shape;250;p2">
            <a:extLst>
              <a:ext uri="{FF2B5EF4-FFF2-40B4-BE49-F238E27FC236}">
                <a16:creationId xmlns:a16="http://schemas.microsoft.com/office/drawing/2014/main" id="{8E0E3668-0D9B-B5DD-63ED-EC11D9A7F3A8}"/>
              </a:ext>
            </a:extLst>
          </p:cNvPr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8" name="Google Shape;251;p2">
              <a:extLst>
                <a:ext uri="{FF2B5EF4-FFF2-40B4-BE49-F238E27FC236}">
                  <a16:creationId xmlns:a16="http://schemas.microsoft.com/office/drawing/2014/main" id="{192D16A1-E4B5-E73C-9638-B77934F9FE10}"/>
                </a:ext>
              </a:extLst>
            </p:cNvPr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52;p2">
              <a:extLst>
                <a:ext uri="{FF2B5EF4-FFF2-40B4-BE49-F238E27FC236}">
                  <a16:creationId xmlns:a16="http://schemas.microsoft.com/office/drawing/2014/main" id="{E2559CC5-2600-4C73-A45B-2A33CE77C766}"/>
                </a:ext>
              </a:extLst>
            </p:cNvPr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53;p2">
              <a:extLst>
                <a:ext uri="{FF2B5EF4-FFF2-40B4-BE49-F238E27FC236}">
                  <a16:creationId xmlns:a16="http://schemas.microsoft.com/office/drawing/2014/main" id="{0E2D9178-5A99-1245-393F-9AD74950E1C1}"/>
                </a:ext>
              </a:extLst>
            </p:cNvPr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54;p2">
              <a:extLst>
                <a:ext uri="{FF2B5EF4-FFF2-40B4-BE49-F238E27FC236}">
                  <a16:creationId xmlns:a16="http://schemas.microsoft.com/office/drawing/2014/main" id="{B7567B55-1FBA-7801-331D-D8EECBF1B339}"/>
                </a:ext>
              </a:extLst>
            </p:cNvPr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" name="Google Shape;255;p2">
            <a:extLst>
              <a:ext uri="{FF2B5EF4-FFF2-40B4-BE49-F238E27FC236}">
                <a16:creationId xmlns:a16="http://schemas.microsoft.com/office/drawing/2014/main" id="{F78C8035-E3B7-1B03-293A-42B56F3B6A19}"/>
              </a:ext>
            </a:extLst>
          </p:cNvPr>
          <p:cNvGrpSpPr/>
          <p:nvPr/>
        </p:nvGrpSpPr>
        <p:grpSpPr>
          <a:xfrm>
            <a:off x="9565739" y="4535720"/>
            <a:ext cx="2514948" cy="2174498"/>
            <a:chOff x="9685812" y="4683502"/>
            <a:chExt cx="2514948" cy="2174498"/>
          </a:xfrm>
        </p:grpSpPr>
        <p:sp>
          <p:nvSpPr>
            <p:cNvPr id="13" name="Google Shape;256;p2">
              <a:extLst>
                <a:ext uri="{FF2B5EF4-FFF2-40B4-BE49-F238E27FC236}">
                  <a16:creationId xmlns:a16="http://schemas.microsoft.com/office/drawing/2014/main" id="{147BE3FC-3B13-5E6F-66A1-908126FDBAE6}"/>
                </a:ext>
              </a:extLst>
            </p:cNvPr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57;p2">
              <a:extLst>
                <a:ext uri="{FF2B5EF4-FFF2-40B4-BE49-F238E27FC236}">
                  <a16:creationId xmlns:a16="http://schemas.microsoft.com/office/drawing/2014/main" id="{28BDC533-9EAD-1C4E-D39E-2B571D2B66D7}"/>
                </a:ext>
              </a:extLst>
            </p:cNvPr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58;p2">
              <a:extLst>
                <a:ext uri="{FF2B5EF4-FFF2-40B4-BE49-F238E27FC236}">
                  <a16:creationId xmlns:a16="http://schemas.microsoft.com/office/drawing/2014/main" id="{29DEFA66-4433-BFB4-AAFD-820B034A835F}"/>
                </a:ext>
              </a:extLst>
            </p:cNvPr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59;p2">
              <a:extLst>
                <a:ext uri="{FF2B5EF4-FFF2-40B4-BE49-F238E27FC236}">
                  <a16:creationId xmlns:a16="http://schemas.microsoft.com/office/drawing/2014/main" id="{825C8579-DD18-1028-3BE5-2820776008DF}"/>
                </a:ext>
              </a:extLst>
            </p:cNvPr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" name="Textfeld 16">
            <a:extLst>
              <a:ext uri="{FF2B5EF4-FFF2-40B4-BE49-F238E27FC236}">
                <a16:creationId xmlns:a16="http://schemas.microsoft.com/office/drawing/2014/main" id="{8C50E04A-8AD6-B7E7-787B-2DEC0AEEE089}"/>
              </a:ext>
            </a:extLst>
          </p:cNvPr>
          <p:cNvSpPr txBox="1"/>
          <p:nvPr/>
        </p:nvSpPr>
        <p:spPr>
          <a:xfrm>
            <a:off x="988291" y="2586030"/>
            <a:ext cx="45442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At the beginning of the project, all partners received a questionnaire to record how the partners in the various countries perceive the situation. Some important results are briefly presented on the following pages: </a:t>
            </a:r>
            <a:endParaRPr lang="de-DE" sz="1800" b="1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05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" name="Google Shape;170;g30ae9ca40b0_0_4"/>
          <p:cNvGrpSpPr/>
          <p:nvPr/>
        </p:nvGrpSpPr>
        <p:grpSpPr>
          <a:xfrm>
            <a:off x="1332643" y="5059"/>
            <a:ext cx="9772527" cy="6858000"/>
            <a:chOff x="1303560" y="3960"/>
            <a:chExt cx="9772527" cy="6858000"/>
          </a:xfrm>
        </p:grpSpPr>
        <p:sp>
          <p:nvSpPr>
            <p:cNvPr id="171" name="Google Shape;171;g30ae9ca40b0_0_4"/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g30ae9ca40b0_0_4"/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g30ae9ca40b0_0_4"/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g30ae9ca40b0_0_4"/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g30ae9ca40b0_0_4"/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g30ae9ca40b0_0_4"/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g30ae9ca40b0_0_4"/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8" name="Google Shape;178;g30ae9ca40b0_0_4"/>
          <p:cNvSpPr txBox="1">
            <a:spLocks noGrp="1"/>
          </p:cNvSpPr>
          <p:nvPr>
            <p:ph type="title"/>
          </p:nvPr>
        </p:nvSpPr>
        <p:spPr>
          <a:xfrm>
            <a:off x="4289873" y="2808487"/>
            <a:ext cx="38208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3200"/>
              <a:buFont typeface="Arial"/>
              <a:buNone/>
            </a:pPr>
            <a:r>
              <a:rPr lang="de-DE" sz="3200" b="0" strike="noStrik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Particularly affected areas and people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30ae9ca40b0_0_4"/>
          <p:cNvSpPr/>
          <p:nvPr/>
        </p:nvSpPr>
        <p:spPr>
          <a:xfrm>
            <a:off x="4275305" y="2340018"/>
            <a:ext cx="3827100" cy="1813800"/>
          </a:xfrm>
          <a:prstGeom prst="ellipse">
            <a:avLst/>
          </a:prstGeom>
          <a:noFill/>
          <a:ln w="28575" cap="flat" cmpd="sng">
            <a:solidFill>
              <a:srgbClr val="32549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90" name="Google Shape;190;g30ae9ca40b0_0_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92316" y="2178159"/>
            <a:ext cx="1619640" cy="99792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1" name="Google Shape;191;g30ae9ca40b0_0_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269228" y="2208038"/>
            <a:ext cx="1619641" cy="995039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2" name="Google Shape;192;g30ae9ca40b0_0_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88183" y="5331750"/>
            <a:ext cx="1619640" cy="99612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3" name="Google Shape;193;g30ae9ca40b0_0_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67157" y="5349091"/>
            <a:ext cx="1626480" cy="100548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94" name="Google Shape;194;g30ae9ca40b0_0_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398448" y="34043"/>
            <a:ext cx="1626480" cy="100296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95" name="Google Shape;195;g30ae9ca40b0_0_4"/>
          <p:cNvSpPr/>
          <p:nvPr/>
        </p:nvSpPr>
        <p:spPr>
          <a:xfrm>
            <a:off x="2961229" y="1518458"/>
            <a:ext cx="8454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Elderly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g30ae9ca40b0_0_4"/>
          <p:cNvSpPr/>
          <p:nvPr/>
        </p:nvSpPr>
        <p:spPr>
          <a:xfrm>
            <a:off x="1495029" y="3499183"/>
            <a:ext cx="8454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Students (9 to 19)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g30ae9ca40b0_0_4"/>
          <p:cNvSpPr/>
          <p:nvPr/>
        </p:nvSpPr>
        <p:spPr>
          <a:xfrm>
            <a:off x="1141907" y="1708342"/>
            <a:ext cx="8454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Teachers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30ae9ca40b0_0_4"/>
          <p:cNvSpPr/>
          <p:nvPr/>
        </p:nvSpPr>
        <p:spPr>
          <a:xfrm>
            <a:off x="9679860" y="3693389"/>
            <a:ext cx="1351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socially disadvantaged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30ae9ca40b0_0_4"/>
          <p:cNvSpPr/>
          <p:nvPr/>
        </p:nvSpPr>
        <p:spPr>
          <a:xfrm>
            <a:off x="10130409" y="1428463"/>
            <a:ext cx="8106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sick and ill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g30ae9ca40b0_0_4"/>
          <p:cNvSpPr/>
          <p:nvPr/>
        </p:nvSpPr>
        <p:spPr>
          <a:xfrm>
            <a:off x="8897742" y="1594536"/>
            <a:ext cx="8454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Elderly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30ae9ca40b0_0_4"/>
          <p:cNvSpPr/>
          <p:nvPr/>
        </p:nvSpPr>
        <p:spPr>
          <a:xfrm>
            <a:off x="8324843" y="4585036"/>
            <a:ext cx="17994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People living alone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g30ae9ca40b0_0_4"/>
          <p:cNvSpPr/>
          <p:nvPr/>
        </p:nvSpPr>
        <p:spPr>
          <a:xfrm>
            <a:off x="6677023" y="6080730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Children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g30ae9ca40b0_0_4"/>
          <p:cNvSpPr/>
          <p:nvPr/>
        </p:nvSpPr>
        <p:spPr>
          <a:xfrm>
            <a:off x="9295247" y="6100385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Nursing homes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4" name="Google Shape;204;g30ae9ca40b0_0_4"/>
          <p:cNvCxnSpPr/>
          <p:nvPr/>
        </p:nvCxnSpPr>
        <p:spPr>
          <a:xfrm rot="10800000" flipH="1">
            <a:off x="8609610" y="4915740"/>
            <a:ext cx="33600" cy="36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5" name="Google Shape;205;g30ae9ca40b0_0_4"/>
          <p:cNvCxnSpPr/>
          <p:nvPr/>
        </p:nvCxnSpPr>
        <p:spPr>
          <a:xfrm>
            <a:off x="9364138" y="5887215"/>
            <a:ext cx="252600" cy="18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06" name="Google Shape;206;g30ae9ca40b0_0_4"/>
          <p:cNvCxnSpPr/>
          <p:nvPr/>
        </p:nvCxnSpPr>
        <p:spPr>
          <a:xfrm flipH="1">
            <a:off x="7228168" y="5861952"/>
            <a:ext cx="360000" cy="18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7" name="Google Shape;207;g30ae9ca40b0_0_4"/>
          <p:cNvSpPr/>
          <p:nvPr/>
        </p:nvSpPr>
        <p:spPr>
          <a:xfrm>
            <a:off x="6920986" y="4847198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Shops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g30ae9ca40b0_0_4"/>
          <p:cNvSpPr/>
          <p:nvPr/>
        </p:nvSpPr>
        <p:spPr>
          <a:xfrm>
            <a:off x="8609609" y="6488390"/>
            <a:ext cx="1290533" cy="3267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Cafés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g30ae9ca40b0_0_4"/>
          <p:cNvSpPr/>
          <p:nvPr/>
        </p:nvSpPr>
        <p:spPr>
          <a:xfrm>
            <a:off x="9719146" y="4962780"/>
            <a:ext cx="1351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Small work spaces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0" name="Google Shape;210;g30ae9ca40b0_0_4"/>
          <p:cNvCxnSpPr/>
          <p:nvPr/>
        </p:nvCxnSpPr>
        <p:spPr>
          <a:xfrm rot="10800000" flipH="1">
            <a:off x="9309335" y="5238234"/>
            <a:ext cx="445200" cy="204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1" name="Google Shape;211;g30ae9ca40b0_0_4"/>
          <p:cNvCxnSpPr/>
          <p:nvPr/>
        </p:nvCxnSpPr>
        <p:spPr>
          <a:xfrm>
            <a:off x="7483857" y="5081230"/>
            <a:ext cx="252600" cy="18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2" name="Google Shape;212;g30ae9ca40b0_0_4"/>
          <p:cNvCxnSpPr/>
          <p:nvPr/>
        </p:nvCxnSpPr>
        <p:spPr>
          <a:xfrm>
            <a:off x="8396010" y="6349584"/>
            <a:ext cx="213600" cy="18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13" name="Google Shape;213;g30ae9ca40b0_0_4"/>
          <p:cNvSpPr/>
          <p:nvPr/>
        </p:nvSpPr>
        <p:spPr>
          <a:xfrm>
            <a:off x="4147724" y="471692"/>
            <a:ext cx="13512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Addicted persons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g30ae9ca40b0_0_4"/>
          <p:cNvSpPr/>
          <p:nvPr/>
        </p:nvSpPr>
        <p:spPr>
          <a:xfrm>
            <a:off x="4952457" y="6275485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Students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g30ae9ca40b0_0_4"/>
          <p:cNvSpPr/>
          <p:nvPr/>
        </p:nvSpPr>
        <p:spPr>
          <a:xfrm>
            <a:off x="5608785" y="1280641"/>
            <a:ext cx="14868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People with diverse sexuality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g30ae9ca40b0_0_4"/>
          <p:cNvSpPr/>
          <p:nvPr/>
        </p:nvSpPr>
        <p:spPr>
          <a:xfrm>
            <a:off x="7269002" y="450340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Ethnic groups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7" name="Google Shape;217;g30ae9ca40b0_0_4"/>
          <p:cNvCxnSpPr>
            <a:cxnSpLocks/>
          </p:cNvCxnSpPr>
          <p:nvPr/>
        </p:nvCxnSpPr>
        <p:spPr>
          <a:xfrm flipH="1" flipV="1">
            <a:off x="7074517" y="307514"/>
            <a:ext cx="369890" cy="208095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8" name="Google Shape;218;g30ae9ca40b0_0_4"/>
          <p:cNvCxnSpPr>
            <a:cxnSpLocks/>
          </p:cNvCxnSpPr>
          <p:nvPr/>
        </p:nvCxnSpPr>
        <p:spPr>
          <a:xfrm flipV="1">
            <a:off x="4823324" y="648504"/>
            <a:ext cx="498376" cy="81188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19" name="Google Shape;219;g30ae9ca40b0_0_4"/>
          <p:cNvCxnSpPr>
            <a:cxnSpLocks/>
          </p:cNvCxnSpPr>
          <p:nvPr/>
        </p:nvCxnSpPr>
        <p:spPr>
          <a:xfrm flipV="1">
            <a:off x="6303657" y="987692"/>
            <a:ext cx="0" cy="344127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0" name="Google Shape;220;g30ae9ca40b0_0_4"/>
          <p:cNvSpPr/>
          <p:nvPr/>
        </p:nvSpPr>
        <p:spPr>
          <a:xfrm>
            <a:off x="3755449" y="4847493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Friendships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g30ae9ca40b0_0_4"/>
          <p:cNvSpPr/>
          <p:nvPr/>
        </p:nvSpPr>
        <p:spPr>
          <a:xfrm>
            <a:off x="2340429" y="5700481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Pupils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2" name="Google Shape;222;g30ae9ca40b0_0_4"/>
          <p:cNvCxnSpPr/>
          <p:nvPr/>
        </p:nvCxnSpPr>
        <p:spPr>
          <a:xfrm rot="10800000">
            <a:off x="4893717" y="6117780"/>
            <a:ext cx="196200" cy="2286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3" name="Google Shape;223;g30ae9ca40b0_0_4"/>
          <p:cNvCxnSpPr/>
          <p:nvPr/>
        </p:nvCxnSpPr>
        <p:spPr>
          <a:xfrm flipH="1">
            <a:off x="2966101" y="5822630"/>
            <a:ext cx="327300" cy="108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4" name="Google Shape;224;g30ae9ca40b0_0_4"/>
          <p:cNvCxnSpPr/>
          <p:nvPr/>
        </p:nvCxnSpPr>
        <p:spPr>
          <a:xfrm flipH="1">
            <a:off x="4047973" y="5139570"/>
            <a:ext cx="318900" cy="1419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5" name="Google Shape;225;g30ae9ca40b0_0_4"/>
          <p:cNvSpPr/>
          <p:nvPr/>
        </p:nvSpPr>
        <p:spPr>
          <a:xfrm>
            <a:off x="10753423" y="3434059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Shops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g30ae9ca40b0_0_4"/>
          <p:cNvSpPr/>
          <p:nvPr/>
        </p:nvSpPr>
        <p:spPr>
          <a:xfrm>
            <a:off x="8466596" y="3416385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Relationships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g30ae9ca40b0_0_4"/>
          <p:cNvSpPr/>
          <p:nvPr/>
        </p:nvSpPr>
        <p:spPr>
          <a:xfrm>
            <a:off x="10953159" y="2167406"/>
            <a:ext cx="1351200" cy="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Schools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8" name="Google Shape;228;g30ae9ca40b0_0_4"/>
          <p:cNvCxnSpPr/>
          <p:nvPr/>
        </p:nvCxnSpPr>
        <p:spPr>
          <a:xfrm rot="10800000" flipH="1">
            <a:off x="9116978" y="3319040"/>
            <a:ext cx="304500" cy="12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29" name="Google Shape;229;g30ae9ca40b0_0_4"/>
          <p:cNvCxnSpPr/>
          <p:nvPr/>
        </p:nvCxnSpPr>
        <p:spPr>
          <a:xfrm rot="10800000">
            <a:off x="10699037" y="3237499"/>
            <a:ext cx="327000" cy="2286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0" name="Google Shape;230;g30ae9ca40b0_0_4"/>
          <p:cNvCxnSpPr/>
          <p:nvPr/>
        </p:nvCxnSpPr>
        <p:spPr>
          <a:xfrm flipH="1">
            <a:off x="10971183" y="2433589"/>
            <a:ext cx="348600" cy="2073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1" name="Google Shape;231;g30ae9ca40b0_0_4"/>
          <p:cNvCxnSpPr/>
          <p:nvPr/>
        </p:nvCxnSpPr>
        <p:spPr>
          <a:xfrm rot="10800000">
            <a:off x="10086143" y="3271222"/>
            <a:ext cx="76200" cy="3477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2" name="Google Shape;232;g30ae9ca40b0_0_4"/>
          <p:cNvCxnSpPr/>
          <p:nvPr/>
        </p:nvCxnSpPr>
        <p:spPr>
          <a:xfrm rot="10800000" flipH="1">
            <a:off x="10257510" y="1880721"/>
            <a:ext cx="195900" cy="2832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3" name="Google Shape;233;g30ae9ca40b0_0_4"/>
          <p:cNvCxnSpPr/>
          <p:nvPr/>
        </p:nvCxnSpPr>
        <p:spPr>
          <a:xfrm rot="10800000">
            <a:off x="9186224" y="1755278"/>
            <a:ext cx="217800" cy="3489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4" name="Google Shape;234;g30ae9ca40b0_0_4"/>
          <p:cNvCxnSpPr/>
          <p:nvPr/>
        </p:nvCxnSpPr>
        <p:spPr>
          <a:xfrm rot="10800000" flipH="1">
            <a:off x="2913349" y="1755278"/>
            <a:ext cx="228300" cy="3813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5" name="Google Shape;235;g30ae9ca40b0_0_4"/>
          <p:cNvCxnSpPr/>
          <p:nvPr/>
        </p:nvCxnSpPr>
        <p:spPr>
          <a:xfrm rot="10800000">
            <a:off x="1838409" y="1929728"/>
            <a:ext cx="327000" cy="2286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6" name="Google Shape;236;g30ae9ca40b0_0_4"/>
          <p:cNvCxnSpPr/>
          <p:nvPr/>
        </p:nvCxnSpPr>
        <p:spPr>
          <a:xfrm rot="10800000" flipH="1">
            <a:off x="2183203" y="3193640"/>
            <a:ext cx="228300" cy="3708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D84D68D9-E1C1-5DEB-A363-59D11E31A9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603" y="23044"/>
            <a:ext cx="1227676" cy="1495414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3AD30009-7197-1F7C-CDB2-35BA5A5211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282685" y="82373"/>
            <a:ext cx="1855711" cy="3893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"/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00000">
                <a:srgbClr val="4472C4">
                  <a:alpha val="40000"/>
                </a:srgbClr>
              </a:gs>
            </a:gsLst>
            <a:lin ang="12000143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2" name="Google Shape;242;p2"/>
          <p:cNvGrpSpPr/>
          <p:nvPr/>
        </p:nvGrpSpPr>
        <p:grpSpPr>
          <a:xfrm>
            <a:off x="1318488" y="-4320"/>
            <a:ext cx="9772527" cy="6858000"/>
            <a:chOff x="1303560" y="3960"/>
            <a:chExt cx="9772527" cy="6858000"/>
          </a:xfrm>
        </p:grpSpPr>
        <p:sp>
          <p:nvSpPr>
            <p:cNvPr id="243" name="Google Shape;243;p2"/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2"/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251" name="Google Shape;251;p2"/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5" name="Google Shape;255;p2"/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256" name="Google Shape;256;p2"/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0" name="Google Shape;260;p2"/>
          <p:cNvSpPr txBox="1"/>
          <p:nvPr/>
        </p:nvSpPr>
        <p:spPr>
          <a:xfrm>
            <a:off x="3668159" y="1500129"/>
            <a:ext cx="10218300" cy="47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●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Age Groups: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Pupils &amp; Students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Elderly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●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Areas: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Nursing Homes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Schools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People affected by risk factors </a:t>
            </a:r>
          </a:p>
          <a:p>
            <a:pPr marL="527050" lvl="1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	(bad health conditions and/or living alone)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●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Minorities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Ethnic Groups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People with a diverse sexual orientation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61" name="Google Shape;261;p2"/>
          <p:cNvSpPr txBox="1"/>
          <p:nvPr/>
        </p:nvSpPr>
        <p:spPr>
          <a:xfrm>
            <a:off x="1394775" y="43192"/>
            <a:ext cx="9693900" cy="6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Particularly affected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Areas and People</a:t>
            </a:r>
            <a:endParaRPr sz="32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004AC24-5BB2-2F3D-E016-D1B649FFA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3" y="23044"/>
            <a:ext cx="967340" cy="1178303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25CB27A-C705-1A93-0ADD-96CD5C006E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"/>
          <p:cNvSpPr/>
          <p:nvPr/>
        </p:nvSpPr>
        <p:spPr>
          <a:xfrm>
            <a:off x="1475688" y="-12723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00000">
                <a:srgbClr val="4472C4">
                  <a:alpha val="40000"/>
                </a:srgbClr>
              </a:gs>
            </a:gsLst>
            <a:lin ang="120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9" name="Google Shape;269;p3"/>
          <p:cNvGrpSpPr/>
          <p:nvPr/>
        </p:nvGrpSpPr>
        <p:grpSpPr>
          <a:xfrm>
            <a:off x="1319280" y="-80476"/>
            <a:ext cx="9771120" cy="6856560"/>
            <a:chOff x="1303560" y="3960"/>
            <a:chExt cx="9771120" cy="6856560"/>
          </a:xfrm>
        </p:grpSpPr>
        <p:sp>
          <p:nvSpPr>
            <p:cNvPr id="270" name="Google Shape;270;p3"/>
            <p:cNvSpPr/>
            <p:nvPr/>
          </p:nvSpPr>
          <p:spPr>
            <a:xfrm>
              <a:off x="1560600" y="3960"/>
              <a:ext cx="9311400" cy="685656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"/>
            <p:cNvSpPr/>
            <p:nvPr/>
          </p:nvSpPr>
          <p:spPr>
            <a:xfrm>
              <a:off x="1659600" y="3960"/>
              <a:ext cx="9064080" cy="685656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"/>
            <p:cNvSpPr/>
            <p:nvPr/>
          </p:nvSpPr>
          <p:spPr>
            <a:xfrm>
              <a:off x="1648080" y="3960"/>
              <a:ext cx="9086760" cy="685656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"/>
            <p:cNvSpPr/>
            <p:nvPr/>
          </p:nvSpPr>
          <p:spPr>
            <a:xfrm>
              <a:off x="1629000" y="3960"/>
              <a:ext cx="9105840" cy="685656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"/>
            <p:cNvSpPr/>
            <p:nvPr/>
          </p:nvSpPr>
          <p:spPr>
            <a:xfrm>
              <a:off x="1318320" y="3960"/>
              <a:ext cx="9746280" cy="685656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"/>
            <p:cNvSpPr/>
            <p:nvPr/>
          </p:nvSpPr>
          <p:spPr>
            <a:xfrm>
              <a:off x="1308240" y="3960"/>
              <a:ext cx="9766440" cy="685656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"/>
            <p:cNvSpPr/>
            <p:nvPr/>
          </p:nvSpPr>
          <p:spPr>
            <a:xfrm>
              <a:off x="1303560" y="3960"/>
              <a:ext cx="9766440" cy="685656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7" name="Google Shape;277;p3"/>
          <p:cNvSpPr txBox="1">
            <a:spLocks noGrp="1"/>
          </p:cNvSpPr>
          <p:nvPr>
            <p:ph type="title"/>
          </p:nvPr>
        </p:nvSpPr>
        <p:spPr>
          <a:xfrm>
            <a:off x="5079156" y="2779420"/>
            <a:ext cx="244710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3200"/>
              <a:buFont typeface="Arial"/>
              <a:buNone/>
            </a:pPr>
            <a:r>
              <a:rPr lang="de-DE" sz="3200" b="0" strike="noStrik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Coping Approaches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8" name="Google Shape;278;p3"/>
          <p:cNvGrpSpPr/>
          <p:nvPr/>
        </p:nvGrpSpPr>
        <p:grpSpPr>
          <a:xfrm>
            <a:off x="-360" y="-4320"/>
            <a:ext cx="2513520" cy="2172960"/>
            <a:chOff x="-360" y="-4320"/>
            <a:chExt cx="2513520" cy="2172960"/>
          </a:xfrm>
        </p:grpSpPr>
        <p:sp>
          <p:nvSpPr>
            <p:cNvPr id="279" name="Google Shape;279;p3"/>
            <p:cNvSpPr/>
            <p:nvPr/>
          </p:nvSpPr>
          <p:spPr>
            <a:xfrm>
              <a:off x="-360" y="0"/>
              <a:ext cx="2513520" cy="2168640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"/>
            <p:cNvSpPr/>
            <p:nvPr/>
          </p:nvSpPr>
          <p:spPr>
            <a:xfrm>
              <a:off x="-360" y="-4320"/>
              <a:ext cx="2491560" cy="1946520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"/>
            <p:cNvSpPr/>
            <p:nvPr/>
          </p:nvSpPr>
          <p:spPr>
            <a:xfrm>
              <a:off x="-360" y="0"/>
              <a:ext cx="2499480" cy="1971360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"/>
            <p:cNvSpPr/>
            <p:nvPr/>
          </p:nvSpPr>
          <p:spPr>
            <a:xfrm>
              <a:off x="360" y="0"/>
              <a:ext cx="2489760" cy="1942200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3" name="Google Shape;283;p3"/>
          <p:cNvGrpSpPr/>
          <p:nvPr/>
        </p:nvGrpSpPr>
        <p:grpSpPr>
          <a:xfrm>
            <a:off x="9687240" y="4685040"/>
            <a:ext cx="2513520" cy="2172960"/>
            <a:chOff x="9687240" y="4685040"/>
            <a:chExt cx="2513520" cy="2172960"/>
          </a:xfrm>
        </p:grpSpPr>
        <p:sp>
          <p:nvSpPr>
            <p:cNvPr id="284" name="Google Shape;284;p3"/>
            <p:cNvSpPr/>
            <p:nvPr/>
          </p:nvSpPr>
          <p:spPr>
            <a:xfrm rot="10800000">
              <a:off x="9687240" y="4685040"/>
              <a:ext cx="2513520" cy="2168640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"/>
            <p:cNvSpPr/>
            <p:nvPr/>
          </p:nvSpPr>
          <p:spPr>
            <a:xfrm rot="10800000">
              <a:off x="9709200" y="4911480"/>
              <a:ext cx="2491560" cy="1946520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"/>
            <p:cNvSpPr/>
            <p:nvPr/>
          </p:nvSpPr>
          <p:spPr>
            <a:xfrm rot="10800000">
              <a:off x="9701280" y="4882320"/>
              <a:ext cx="2499480" cy="1971360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"/>
            <p:cNvSpPr/>
            <p:nvPr/>
          </p:nvSpPr>
          <p:spPr>
            <a:xfrm rot="10800000">
              <a:off x="9710280" y="4911480"/>
              <a:ext cx="2489760" cy="1942200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8" name="Google Shape;288;p3"/>
          <p:cNvSpPr/>
          <p:nvPr/>
        </p:nvSpPr>
        <p:spPr>
          <a:xfrm>
            <a:off x="4940467" y="2640554"/>
            <a:ext cx="2753400" cy="1414500"/>
          </a:xfrm>
          <a:prstGeom prst="ellipse">
            <a:avLst/>
          </a:prstGeom>
          <a:noFill/>
          <a:ln w="28575" cap="flat" cmpd="sng">
            <a:solidFill>
              <a:srgbClr val="32549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89" name="Google Shape;28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40480" y="2255770"/>
            <a:ext cx="1619640" cy="99792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90" name="Google Shape;29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32420" y="2315544"/>
            <a:ext cx="1619640" cy="99504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91" name="Google Shape;291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94673" y="5576978"/>
            <a:ext cx="1619640" cy="99612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92" name="Google Shape;292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92980" y="5597381"/>
            <a:ext cx="1626480" cy="100548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93" name="Google Shape;293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395500" y="81360"/>
            <a:ext cx="1626480" cy="100296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294" name="Google Shape;294;p3"/>
          <p:cNvSpPr/>
          <p:nvPr/>
        </p:nvSpPr>
        <p:spPr>
          <a:xfrm>
            <a:off x="296927" y="1843980"/>
            <a:ext cx="218196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Nursing Home Concepts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3"/>
          <p:cNvSpPr/>
          <p:nvPr/>
        </p:nvSpPr>
        <p:spPr>
          <a:xfrm>
            <a:off x="9014953" y="3599976"/>
            <a:ext cx="13510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Homeschooling</a:t>
            </a:r>
            <a:endParaRPr sz="1400" b="0" i="0" u="none" strike="noStrike" cap="none">
              <a:solidFill>
                <a:srgbClr val="2A6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3"/>
          <p:cNvSpPr/>
          <p:nvPr/>
        </p:nvSpPr>
        <p:spPr>
          <a:xfrm>
            <a:off x="10718626" y="2833687"/>
            <a:ext cx="137376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Online communication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3"/>
          <p:cNvSpPr/>
          <p:nvPr/>
        </p:nvSpPr>
        <p:spPr>
          <a:xfrm>
            <a:off x="7948560" y="4915202"/>
            <a:ext cx="17992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Home Delivery</a:t>
            </a:r>
            <a:endParaRPr sz="1400" b="0" i="0" u="none" strike="noStrike" cap="none">
              <a:solidFill>
                <a:srgbClr val="2A6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3"/>
          <p:cNvSpPr/>
          <p:nvPr/>
        </p:nvSpPr>
        <p:spPr>
          <a:xfrm>
            <a:off x="6690420" y="6270338"/>
            <a:ext cx="13510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Taking time out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3"/>
          <p:cNvSpPr/>
          <p:nvPr/>
        </p:nvSpPr>
        <p:spPr>
          <a:xfrm>
            <a:off x="9769758" y="6144773"/>
            <a:ext cx="135108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Takeaway Gastronomy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0" name="Google Shape;300;p3"/>
          <p:cNvCxnSpPr/>
          <p:nvPr/>
        </p:nvCxnSpPr>
        <p:spPr>
          <a:xfrm rot="10800000" flipH="1">
            <a:off x="8356171" y="5211778"/>
            <a:ext cx="33480" cy="36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1" name="Google Shape;301;p3"/>
          <p:cNvCxnSpPr/>
          <p:nvPr/>
        </p:nvCxnSpPr>
        <p:spPr>
          <a:xfrm>
            <a:off x="9622233" y="6000266"/>
            <a:ext cx="252720" cy="18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2" name="Google Shape;302;p3"/>
          <p:cNvCxnSpPr/>
          <p:nvPr/>
        </p:nvCxnSpPr>
        <p:spPr>
          <a:xfrm flipH="1">
            <a:off x="7613738" y="6222713"/>
            <a:ext cx="360000" cy="18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03" name="Google Shape;303;p3"/>
          <p:cNvSpPr/>
          <p:nvPr/>
        </p:nvSpPr>
        <p:spPr>
          <a:xfrm>
            <a:off x="7050120" y="4946425"/>
            <a:ext cx="91296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Keeping routine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3"/>
          <p:cNvSpPr/>
          <p:nvPr/>
        </p:nvSpPr>
        <p:spPr>
          <a:xfrm>
            <a:off x="6588513" y="5569591"/>
            <a:ext cx="135108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Staying connected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"/>
          <p:cNvSpPr/>
          <p:nvPr/>
        </p:nvSpPr>
        <p:spPr>
          <a:xfrm>
            <a:off x="9415920" y="4998849"/>
            <a:ext cx="13510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Homeschooling</a:t>
            </a:r>
            <a:endParaRPr sz="1400" b="0" i="0" u="none" strike="noStrike" cap="none">
              <a:solidFill>
                <a:srgbClr val="2A6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6" name="Google Shape;306;p3"/>
          <p:cNvCxnSpPr/>
          <p:nvPr/>
        </p:nvCxnSpPr>
        <p:spPr>
          <a:xfrm rot="10800000" flipH="1">
            <a:off x="9272280" y="5315758"/>
            <a:ext cx="445320" cy="2041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7" name="Google Shape;307;p3"/>
          <p:cNvCxnSpPr/>
          <p:nvPr/>
        </p:nvCxnSpPr>
        <p:spPr>
          <a:xfrm>
            <a:off x="7635938" y="5372305"/>
            <a:ext cx="252720" cy="18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09" name="Google Shape;309;p3"/>
          <p:cNvSpPr/>
          <p:nvPr/>
        </p:nvSpPr>
        <p:spPr>
          <a:xfrm>
            <a:off x="2756675" y="2075650"/>
            <a:ext cx="133164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Homeschooling</a:t>
            </a:r>
            <a:endParaRPr sz="1400" b="0" i="0" u="none" strike="noStrike" cap="none">
              <a:solidFill>
                <a:srgbClr val="2A6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"/>
          <p:cNvSpPr/>
          <p:nvPr/>
        </p:nvSpPr>
        <p:spPr>
          <a:xfrm>
            <a:off x="1160473" y="3492370"/>
            <a:ext cx="133164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Supermarket Home Delivery</a:t>
            </a:r>
            <a:endParaRPr sz="1400" b="0" i="0" u="none" strike="noStrike" cap="none">
              <a:solidFill>
                <a:srgbClr val="2A6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1" name="Google Shape;311;p3"/>
          <p:cNvCxnSpPr/>
          <p:nvPr/>
        </p:nvCxnSpPr>
        <p:spPr>
          <a:xfrm flipH="1">
            <a:off x="1339429" y="3211370"/>
            <a:ext cx="426960" cy="3085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2" name="Google Shape;312;p3"/>
          <p:cNvCxnSpPr/>
          <p:nvPr/>
        </p:nvCxnSpPr>
        <p:spPr>
          <a:xfrm>
            <a:off x="1512018" y="2020495"/>
            <a:ext cx="193680" cy="1998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3" name="Google Shape;313;p3"/>
          <p:cNvCxnSpPr/>
          <p:nvPr/>
        </p:nvCxnSpPr>
        <p:spPr>
          <a:xfrm flipH="1">
            <a:off x="2790180" y="2346111"/>
            <a:ext cx="346680" cy="43704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4" name="Google Shape;314;p3"/>
          <p:cNvCxnSpPr/>
          <p:nvPr/>
        </p:nvCxnSpPr>
        <p:spPr>
          <a:xfrm rot="10800000" flipH="1">
            <a:off x="9608760" y="3306192"/>
            <a:ext cx="33480" cy="36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5" name="Google Shape;315;p3"/>
          <p:cNvCxnSpPr/>
          <p:nvPr/>
        </p:nvCxnSpPr>
        <p:spPr>
          <a:xfrm rot="10800000" flipH="1">
            <a:off x="10125269" y="1915764"/>
            <a:ext cx="33480" cy="36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6" name="Google Shape;316;p3"/>
          <p:cNvCxnSpPr/>
          <p:nvPr/>
        </p:nvCxnSpPr>
        <p:spPr>
          <a:xfrm>
            <a:off x="5995779" y="1117980"/>
            <a:ext cx="173880" cy="31536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7" name="Google Shape;317;p3"/>
          <p:cNvSpPr/>
          <p:nvPr/>
        </p:nvSpPr>
        <p:spPr>
          <a:xfrm>
            <a:off x="6193529" y="1179619"/>
            <a:ext cx="1351080" cy="7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Raising awareness (ethnic groups)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8" name="Google Shape;318;p3"/>
          <p:cNvCxnSpPr/>
          <p:nvPr/>
        </p:nvCxnSpPr>
        <p:spPr>
          <a:xfrm>
            <a:off x="2625600" y="6030000"/>
            <a:ext cx="348120" cy="2394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9" name="Google Shape;319;p3"/>
          <p:cNvCxnSpPr/>
          <p:nvPr/>
        </p:nvCxnSpPr>
        <p:spPr>
          <a:xfrm rot="10800000" flipH="1">
            <a:off x="3622260" y="5409565"/>
            <a:ext cx="367920" cy="10548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0" name="Google Shape;320;p3"/>
          <p:cNvSpPr/>
          <p:nvPr/>
        </p:nvSpPr>
        <p:spPr>
          <a:xfrm>
            <a:off x="1892820" y="5573698"/>
            <a:ext cx="133164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Online Seminars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3"/>
          <p:cNvSpPr/>
          <p:nvPr/>
        </p:nvSpPr>
        <p:spPr>
          <a:xfrm>
            <a:off x="3963798" y="5057818"/>
            <a:ext cx="95472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Private Parties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3"/>
          <p:cNvSpPr/>
          <p:nvPr/>
        </p:nvSpPr>
        <p:spPr>
          <a:xfrm>
            <a:off x="7352465" y="2036726"/>
            <a:ext cx="18532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Online theatre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"/>
          <p:cNvSpPr/>
          <p:nvPr/>
        </p:nvSpPr>
        <p:spPr>
          <a:xfrm>
            <a:off x="9779400" y="1665744"/>
            <a:ext cx="18532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A6099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2A6099"/>
                </a:solidFill>
                <a:latin typeface="Calibri"/>
                <a:ea typeface="Calibri"/>
                <a:cs typeface="Calibri"/>
                <a:sym typeface="Calibri"/>
              </a:rPr>
              <a:t>Home Delivery</a:t>
            </a:r>
            <a:endParaRPr sz="1400" b="0" i="0" u="none" strike="noStrike" cap="none">
              <a:solidFill>
                <a:srgbClr val="2A609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4" name="Google Shape;324;p3"/>
          <p:cNvCxnSpPr/>
          <p:nvPr/>
        </p:nvCxnSpPr>
        <p:spPr>
          <a:xfrm rot="10800000">
            <a:off x="8579034" y="2187900"/>
            <a:ext cx="303840" cy="1674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5" name="Google Shape;325;p3"/>
          <p:cNvCxnSpPr/>
          <p:nvPr/>
        </p:nvCxnSpPr>
        <p:spPr>
          <a:xfrm>
            <a:off x="10553397" y="2872080"/>
            <a:ext cx="186480" cy="23508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" name="Google Shape;306;p3">
            <a:extLst>
              <a:ext uri="{FF2B5EF4-FFF2-40B4-BE49-F238E27FC236}">
                <a16:creationId xmlns:a16="http://schemas.microsoft.com/office/drawing/2014/main" id="{4F99FDEA-BA67-5788-1B9D-256D1E2B95A7}"/>
              </a:ext>
            </a:extLst>
          </p:cNvPr>
          <p:cNvCxnSpPr/>
          <p:nvPr/>
        </p:nvCxnSpPr>
        <p:spPr>
          <a:xfrm rot="10800000" flipH="1">
            <a:off x="7526256" y="5811977"/>
            <a:ext cx="445320" cy="2041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600193A5-6AE0-1D86-E771-094112E5A8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603" y="23044"/>
            <a:ext cx="1227676" cy="1495414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669ECB6-31CE-4E2F-5286-8CE4EEAB426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30ae9ca40b0_0_101"/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00000">
                <a:srgbClr val="4472C4">
                  <a:alpha val="40000"/>
                </a:srgbClr>
              </a:gs>
            </a:gsLst>
            <a:lin ang="12000143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1" name="Google Shape;331;g30ae9ca40b0_0_101"/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332" name="Google Shape;332;g30ae9ca40b0_0_101"/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g30ae9ca40b0_0_101"/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g30ae9ca40b0_0_101"/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g30ae9ca40b0_0_101"/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" name="Google Shape;336;g30ae9ca40b0_0_101"/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g30ae9ca40b0_0_101"/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g30ae9ca40b0_0_101"/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9" name="Google Shape;339;g30ae9ca40b0_0_101"/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340" name="Google Shape;340;g30ae9ca40b0_0_101"/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g30ae9ca40b0_0_101"/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g30ae9ca40b0_0_101"/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g30ae9ca40b0_0_101"/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4" name="Google Shape;344;g30ae9ca40b0_0_101"/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345" name="Google Shape;345;g30ae9ca40b0_0_101"/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g30ae9ca40b0_0_101"/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g30ae9ca40b0_0_101"/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g30ae9ca40b0_0_101"/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9" name="Google Shape;349;g30ae9ca40b0_0_101"/>
          <p:cNvSpPr txBox="1"/>
          <p:nvPr/>
        </p:nvSpPr>
        <p:spPr>
          <a:xfrm>
            <a:off x="4064687" y="1778949"/>
            <a:ext cx="5685912" cy="47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●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Remote Infrastructure: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Home Delivery Services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Homeschooling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Video Calls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Social Media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●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Individual Coping: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Private Parties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New Routines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Private Projects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Time-Outs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50" name="Google Shape;350;g30ae9ca40b0_0_101"/>
          <p:cNvSpPr txBox="1"/>
          <p:nvPr/>
        </p:nvSpPr>
        <p:spPr>
          <a:xfrm>
            <a:off x="4417123" y="755839"/>
            <a:ext cx="9693900" cy="6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6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Coping Approaches</a:t>
            </a:r>
            <a:endParaRPr sz="36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FF03893-7620-F9C6-F30F-EE6DF480C7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3" y="23044"/>
            <a:ext cx="1227676" cy="1495414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A1F482CA-751F-EF4E-CBE5-52745B1BFA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"/>
          <p:cNvSpPr/>
          <p:nvPr/>
        </p:nvSpPr>
        <p:spPr>
          <a:xfrm>
            <a:off x="1496880" y="3960"/>
            <a:ext cx="9375120" cy="685656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>
            <a:gsLst>
              <a:gs pos="0">
                <a:srgbClr val="70AD47">
                  <a:alpha val="20000"/>
                </a:srgbClr>
              </a:gs>
              <a:gs pos="100000">
                <a:srgbClr val="4472C4">
                  <a:alpha val="40000"/>
                </a:srgbClr>
              </a:gs>
            </a:gsLst>
            <a:lin ang="120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8" name="Google Shape;358;p4"/>
          <p:cNvGrpSpPr/>
          <p:nvPr/>
        </p:nvGrpSpPr>
        <p:grpSpPr>
          <a:xfrm>
            <a:off x="1303560" y="3960"/>
            <a:ext cx="9771120" cy="6856560"/>
            <a:chOff x="1303560" y="3960"/>
            <a:chExt cx="9771120" cy="6856560"/>
          </a:xfrm>
        </p:grpSpPr>
        <p:sp>
          <p:nvSpPr>
            <p:cNvPr id="359" name="Google Shape;359;p4"/>
            <p:cNvSpPr/>
            <p:nvPr/>
          </p:nvSpPr>
          <p:spPr>
            <a:xfrm>
              <a:off x="1560600" y="3960"/>
              <a:ext cx="9311400" cy="685656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4"/>
            <p:cNvSpPr/>
            <p:nvPr/>
          </p:nvSpPr>
          <p:spPr>
            <a:xfrm>
              <a:off x="1659600" y="3960"/>
              <a:ext cx="9064080" cy="685656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4"/>
            <p:cNvSpPr/>
            <p:nvPr/>
          </p:nvSpPr>
          <p:spPr>
            <a:xfrm>
              <a:off x="1648080" y="3960"/>
              <a:ext cx="9086760" cy="685656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4"/>
            <p:cNvSpPr/>
            <p:nvPr/>
          </p:nvSpPr>
          <p:spPr>
            <a:xfrm>
              <a:off x="1629000" y="3960"/>
              <a:ext cx="9105840" cy="685656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4"/>
            <p:cNvSpPr/>
            <p:nvPr/>
          </p:nvSpPr>
          <p:spPr>
            <a:xfrm>
              <a:off x="1318320" y="3960"/>
              <a:ext cx="9746280" cy="685656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4"/>
            <p:cNvSpPr/>
            <p:nvPr/>
          </p:nvSpPr>
          <p:spPr>
            <a:xfrm>
              <a:off x="1308240" y="3960"/>
              <a:ext cx="9766440" cy="685656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4"/>
            <p:cNvSpPr/>
            <p:nvPr/>
          </p:nvSpPr>
          <p:spPr>
            <a:xfrm>
              <a:off x="1303560" y="3960"/>
              <a:ext cx="9766440" cy="685656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6" name="Google Shape;366;p4"/>
          <p:cNvSpPr txBox="1">
            <a:spLocks noGrp="1"/>
          </p:cNvSpPr>
          <p:nvPr>
            <p:ph type="title"/>
          </p:nvPr>
        </p:nvSpPr>
        <p:spPr>
          <a:xfrm>
            <a:off x="4271580" y="3142934"/>
            <a:ext cx="3820680" cy="952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3200"/>
              <a:buFont typeface="Arial"/>
              <a:buNone/>
            </a:pPr>
            <a:r>
              <a:rPr lang="de-DE" sz="3200" b="0" strike="noStrik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Positive </a:t>
            </a:r>
            <a:br>
              <a:rPr lang="de-DE" sz="3200" b="0" strike="noStrik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3200" b="0" strike="noStrik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br>
              <a:rPr lang="de-DE" sz="3200" b="0" strike="noStrik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-DE" sz="3200" b="0" strike="noStrike">
                <a:solidFill>
                  <a:srgbClr val="44546A"/>
                </a:solidFill>
                <a:latin typeface="Arial"/>
                <a:ea typeface="Arial"/>
                <a:cs typeface="Arial"/>
                <a:sym typeface="Arial"/>
              </a:rPr>
              <a:t>Negative</a:t>
            </a:r>
            <a:endParaRPr sz="3200" b="0" strike="noStrike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7" name="Google Shape;367;p4"/>
          <p:cNvGrpSpPr/>
          <p:nvPr/>
        </p:nvGrpSpPr>
        <p:grpSpPr>
          <a:xfrm>
            <a:off x="-360" y="-4320"/>
            <a:ext cx="2513520" cy="2172960"/>
            <a:chOff x="-360" y="-4320"/>
            <a:chExt cx="2513520" cy="2172960"/>
          </a:xfrm>
        </p:grpSpPr>
        <p:sp>
          <p:nvSpPr>
            <p:cNvPr id="368" name="Google Shape;368;p4"/>
            <p:cNvSpPr/>
            <p:nvPr/>
          </p:nvSpPr>
          <p:spPr>
            <a:xfrm>
              <a:off x="-360" y="0"/>
              <a:ext cx="2513520" cy="2168640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4"/>
            <p:cNvSpPr/>
            <p:nvPr/>
          </p:nvSpPr>
          <p:spPr>
            <a:xfrm>
              <a:off x="-360" y="-4320"/>
              <a:ext cx="2491560" cy="1946520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4"/>
            <p:cNvSpPr/>
            <p:nvPr/>
          </p:nvSpPr>
          <p:spPr>
            <a:xfrm>
              <a:off x="-360" y="0"/>
              <a:ext cx="2499480" cy="1971360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4"/>
            <p:cNvSpPr/>
            <p:nvPr/>
          </p:nvSpPr>
          <p:spPr>
            <a:xfrm>
              <a:off x="360" y="0"/>
              <a:ext cx="2489760" cy="1942200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2" name="Google Shape;372;p4"/>
          <p:cNvGrpSpPr/>
          <p:nvPr/>
        </p:nvGrpSpPr>
        <p:grpSpPr>
          <a:xfrm>
            <a:off x="9687240" y="4685040"/>
            <a:ext cx="2513520" cy="2172960"/>
            <a:chOff x="9687240" y="4685040"/>
            <a:chExt cx="2513520" cy="2172960"/>
          </a:xfrm>
        </p:grpSpPr>
        <p:sp>
          <p:nvSpPr>
            <p:cNvPr id="373" name="Google Shape;373;p4"/>
            <p:cNvSpPr/>
            <p:nvPr/>
          </p:nvSpPr>
          <p:spPr>
            <a:xfrm rot="10800000">
              <a:off x="9687240" y="4685040"/>
              <a:ext cx="2513520" cy="2168640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4"/>
            <p:cNvSpPr/>
            <p:nvPr/>
          </p:nvSpPr>
          <p:spPr>
            <a:xfrm rot="10800000">
              <a:off x="9709200" y="4911480"/>
              <a:ext cx="2491560" cy="1946520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4"/>
            <p:cNvSpPr/>
            <p:nvPr/>
          </p:nvSpPr>
          <p:spPr>
            <a:xfrm rot="10800000">
              <a:off x="9701280" y="4882320"/>
              <a:ext cx="2499480" cy="1971360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4"/>
            <p:cNvSpPr/>
            <p:nvPr/>
          </p:nvSpPr>
          <p:spPr>
            <a:xfrm rot="10800000">
              <a:off x="9710280" y="4911480"/>
              <a:ext cx="2489760" cy="1942200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0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7" name="Google Shape;377;p4"/>
          <p:cNvSpPr/>
          <p:nvPr/>
        </p:nvSpPr>
        <p:spPr>
          <a:xfrm>
            <a:off x="4676400" y="2798451"/>
            <a:ext cx="3079800" cy="1392840"/>
          </a:xfrm>
          <a:prstGeom prst="ellipse">
            <a:avLst/>
          </a:prstGeom>
          <a:noFill/>
          <a:ln w="28575" cap="flat" cmpd="sng">
            <a:solidFill>
              <a:srgbClr val="32549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78" name="Google Shape;37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30624" y="2599097"/>
            <a:ext cx="1619640" cy="99792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379" name="Google Shape;379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20601" y="2613351"/>
            <a:ext cx="1619640" cy="99504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380" name="Google Shape;380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63900" y="5626436"/>
            <a:ext cx="1619640" cy="99612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381" name="Google Shape;381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94982" y="5643540"/>
            <a:ext cx="1626480" cy="100548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382" name="Google Shape;382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317560" y="165737"/>
            <a:ext cx="1626480" cy="100296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83" name="Google Shape;383;p4"/>
          <p:cNvSpPr/>
          <p:nvPr/>
        </p:nvSpPr>
        <p:spPr>
          <a:xfrm>
            <a:off x="342444" y="2075011"/>
            <a:ext cx="218196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Quick adapting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4"/>
          <p:cNvSpPr/>
          <p:nvPr/>
        </p:nvSpPr>
        <p:spPr>
          <a:xfrm>
            <a:off x="10773000" y="2400840"/>
            <a:ext cx="137376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Low Accessibility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4"/>
          <p:cNvSpPr/>
          <p:nvPr/>
        </p:nvSpPr>
        <p:spPr>
          <a:xfrm>
            <a:off x="7053355" y="5106528"/>
            <a:ext cx="17992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Staff shortage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4"/>
          <p:cNvSpPr/>
          <p:nvPr/>
        </p:nvSpPr>
        <p:spPr>
          <a:xfrm>
            <a:off x="10020515" y="6428218"/>
            <a:ext cx="13510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Customer gain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7" name="Google Shape;387;p4"/>
          <p:cNvCxnSpPr/>
          <p:nvPr/>
        </p:nvCxnSpPr>
        <p:spPr>
          <a:xfrm rot="10800000">
            <a:off x="8005500" y="5417190"/>
            <a:ext cx="332640" cy="16956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88" name="Google Shape;388;p4"/>
          <p:cNvCxnSpPr/>
          <p:nvPr/>
        </p:nvCxnSpPr>
        <p:spPr>
          <a:xfrm>
            <a:off x="9863460" y="6341154"/>
            <a:ext cx="259560" cy="2671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9" name="Google Shape;389;p4"/>
          <p:cNvSpPr/>
          <p:nvPr/>
        </p:nvSpPr>
        <p:spPr>
          <a:xfrm>
            <a:off x="7232040" y="6383341"/>
            <a:ext cx="13510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Anxiety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4"/>
          <p:cNvSpPr/>
          <p:nvPr/>
        </p:nvSpPr>
        <p:spPr>
          <a:xfrm>
            <a:off x="9447480" y="5097776"/>
            <a:ext cx="13510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0041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BF0041"/>
                </a:solidFill>
                <a:latin typeface="Calibri"/>
                <a:ea typeface="Calibri"/>
                <a:cs typeface="Calibri"/>
                <a:sym typeface="Calibri"/>
              </a:rPr>
              <a:t>Internet issuees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1" name="Google Shape;391;p4"/>
          <p:cNvCxnSpPr/>
          <p:nvPr/>
        </p:nvCxnSpPr>
        <p:spPr>
          <a:xfrm rot="10800000" flipH="1">
            <a:off x="9565200" y="5338251"/>
            <a:ext cx="272160" cy="22464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2" name="Google Shape;392;p4"/>
          <p:cNvCxnSpPr/>
          <p:nvPr/>
        </p:nvCxnSpPr>
        <p:spPr>
          <a:xfrm flipH="1">
            <a:off x="7918560" y="6285780"/>
            <a:ext cx="173880" cy="19044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3" name="Google Shape;393;p4"/>
          <p:cNvSpPr/>
          <p:nvPr/>
        </p:nvSpPr>
        <p:spPr>
          <a:xfrm>
            <a:off x="364805" y="3210468"/>
            <a:ext cx="1331640" cy="7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Establishing permanent services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4"/>
          <p:cNvSpPr/>
          <p:nvPr/>
        </p:nvSpPr>
        <p:spPr>
          <a:xfrm>
            <a:off x="3040740" y="2055917"/>
            <a:ext cx="1525320" cy="5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Bigger workload and responsibility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5" name="Google Shape;395;p4"/>
          <p:cNvCxnSpPr/>
          <p:nvPr/>
        </p:nvCxnSpPr>
        <p:spPr>
          <a:xfrm rot="10800000">
            <a:off x="3178464" y="3060439"/>
            <a:ext cx="301320" cy="3528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6" name="Google Shape;396;p4"/>
          <p:cNvCxnSpPr/>
          <p:nvPr/>
        </p:nvCxnSpPr>
        <p:spPr>
          <a:xfrm>
            <a:off x="1357899" y="2345930"/>
            <a:ext cx="301680" cy="2016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7" name="Google Shape;397;p4"/>
          <p:cNvCxnSpPr/>
          <p:nvPr/>
        </p:nvCxnSpPr>
        <p:spPr>
          <a:xfrm flipH="1">
            <a:off x="2323800" y="2131740"/>
            <a:ext cx="101880" cy="38916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8" name="Google Shape;398;p4"/>
          <p:cNvCxnSpPr/>
          <p:nvPr/>
        </p:nvCxnSpPr>
        <p:spPr>
          <a:xfrm rot="10800000" flipH="1">
            <a:off x="10378080" y="2238167"/>
            <a:ext cx="33480" cy="36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9" name="Google Shape;399;p4"/>
          <p:cNvCxnSpPr/>
          <p:nvPr/>
        </p:nvCxnSpPr>
        <p:spPr>
          <a:xfrm flipH="1">
            <a:off x="6509549" y="1128514"/>
            <a:ext cx="264600" cy="4039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0" name="Google Shape;400;p4"/>
          <p:cNvSpPr/>
          <p:nvPr/>
        </p:nvSpPr>
        <p:spPr>
          <a:xfrm>
            <a:off x="5468760" y="1308552"/>
            <a:ext cx="1351080" cy="7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Problematic communication  (ethnic groups)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1" name="Google Shape;401;p4"/>
          <p:cNvCxnSpPr/>
          <p:nvPr/>
        </p:nvCxnSpPr>
        <p:spPr>
          <a:xfrm rot="10800000" flipH="1">
            <a:off x="3457800" y="5488809"/>
            <a:ext cx="378720" cy="7704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2" name="Google Shape;402;p4"/>
          <p:cNvSpPr/>
          <p:nvPr/>
        </p:nvSpPr>
        <p:spPr>
          <a:xfrm>
            <a:off x="3861360" y="5003280"/>
            <a:ext cx="133164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0041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BF0041"/>
                </a:solidFill>
                <a:latin typeface="Calibri"/>
                <a:ea typeface="Calibri"/>
                <a:cs typeface="Calibri"/>
                <a:sym typeface="Calibri"/>
              </a:rPr>
              <a:t>Technical difficulties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4"/>
          <p:cNvSpPr/>
          <p:nvPr/>
        </p:nvSpPr>
        <p:spPr>
          <a:xfrm>
            <a:off x="8212680" y="1849357"/>
            <a:ext cx="185328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Lack of experience (Homeschooling)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4"/>
          <p:cNvSpPr/>
          <p:nvPr/>
        </p:nvSpPr>
        <p:spPr>
          <a:xfrm>
            <a:off x="10156680" y="1710511"/>
            <a:ext cx="112140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0041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BF0041"/>
                </a:solidFill>
                <a:latin typeface="Calibri"/>
                <a:ea typeface="Calibri"/>
                <a:cs typeface="Calibri"/>
                <a:sym typeface="Calibri"/>
              </a:rPr>
              <a:t>Technical equipment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5" name="Google Shape;405;p4"/>
          <p:cNvCxnSpPr/>
          <p:nvPr/>
        </p:nvCxnSpPr>
        <p:spPr>
          <a:xfrm rot="10800000">
            <a:off x="9275940" y="2314217"/>
            <a:ext cx="60120" cy="2203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06" name="Google Shape;406;p4"/>
          <p:cNvCxnSpPr/>
          <p:nvPr/>
        </p:nvCxnSpPr>
        <p:spPr>
          <a:xfrm>
            <a:off x="10735384" y="2890440"/>
            <a:ext cx="419400" cy="2628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7" name="Google Shape;407;p4"/>
          <p:cNvSpPr/>
          <p:nvPr/>
        </p:nvSpPr>
        <p:spPr>
          <a:xfrm>
            <a:off x="1732116" y="1842014"/>
            <a:ext cx="218196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Quick adapting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4"/>
          <p:cNvSpPr/>
          <p:nvPr/>
        </p:nvSpPr>
        <p:spPr>
          <a:xfrm>
            <a:off x="2626325" y="3888822"/>
            <a:ext cx="133164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New ways of learning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4"/>
          <p:cNvSpPr/>
          <p:nvPr/>
        </p:nvSpPr>
        <p:spPr>
          <a:xfrm>
            <a:off x="1204145" y="3879146"/>
            <a:ext cx="1331640" cy="515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0041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BF0041"/>
                </a:solidFill>
                <a:latin typeface="Calibri"/>
                <a:ea typeface="Calibri"/>
                <a:cs typeface="Calibri"/>
                <a:sym typeface="Calibri"/>
              </a:rPr>
              <a:t>Technical</a:t>
            </a: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de-DE" sz="1400" b="1" i="1" u="none" strike="noStrike" cap="none">
                <a:solidFill>
                  <a:srgbClr val="BF0041"/>
                </a:solidFill>
                <a:latin typeface="Calibri"/>
                <a:ea typeface="Calibri"/>
                <a:cs typeface="Calibri"/>
                <a:sym typeface="Calibri"/>
              </a:rPr>
              <a:t>infrastructure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0" name="Google Shape;410;p4"/>
          <p:cNvCxnSpPr>
            <a:cxnSpLocks/>
          </p:cNvCxnSpPr>
          <p:nvPr/>
        </p:nvCxnSpPr>
        <p:spPr>
          <a:xfrm flipV="1">
            <a:off x="970575" y="3098057"/>
            <a:ext cx="538164" cy="191441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1" name="Google Shape;411;p4"/>
          <p:cNvCxnSpPr/>
          <p:nvPr/>
        </p:nvCxnSpPr>
        <p:spPr>
          <a:xfrm>
            <a:off x="3065124" y="3633340"/>
            <a:ext cx="170280" cy="2707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12" name="Google Shape;412;p4"/>
          <p:cNvCxnSpPr/>
          <p:nvPr/>
        </p:nvCxnSpPr>
        <p:spPr>
          <a:xfrm rot="10800000" flipH="1">
            <a:off x="1957985" y="3611227"/>
            <a:ext cx="260640" cy="2905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3" name="Google Shape;413;p4"/>
          <p:cNvSpPr/>
          <p:nvPr/>
        </p:nvSpPr>
        <p:spPr>
          <a:xfrm>
            <a:off x="3467413" y="2957248"/>
            <a:ext cx="835920" cy="7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Lack of physical contact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4" name="Google Shape;414;p4"/>
          <p:cNvCxnSpPr/>
          <p:nvPr/>
        </p:nvCxnSpPr>
        <p:spPr>
          <a:xfrm rot="10800000" flipH="1">
            <a:off x="2821320" y="2209799"/>
            <a:ext cx="260280" cy="38088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5" name="Google Shape;415;p4"/>
          <p:cNvSpPr/>
          <p:nvPr/>
        </p:nvSpPr>
        <p:spPr>
          <a:xfrm>
            <a:off x="4729320" y="68760"/>
            <a:ext cx="13510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War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16" name="Google Shape;416;p4"/>
          <p:cNvCxnSpPr/>
          <p:nvPr/>
        </p:nvCxnSpPr>
        <p:spPr>
          <a:xfrm rot="10800000">
            <a:off x="5093640" y="311040"/>
            <a:ext cx="135000" cy="2376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7" name="Google Shape;417;p4"/>
          <p:cNvSpPr/>
          <p:nvPr/>
        </p:nvSpPr>
        <p:spPr>
          <a:xfrm>
            <a:off x="9478620" y="4003049"/>
            <a:ext cx="18532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Isolation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4"/>
          <p:cNvSpPr/>
          <p:nvPr/>
        </p:nvSpPr>
        <p:spPr>
          <a:xfrm>
            <a:off x="10695120" y="3753029"/>
            <a:ext cx="18532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Social bubbles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4"/>
          <p:cNvSpPr/>
          <p:nvPr/>
        </p:nvSpPr>
        <p:spPr>
          <a:xfrm>
            <a:off x="7608478" y="2538497"/>
            <a:ext cx="18532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Demotivation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4"/>
          <p:cNvSpPr/>
          <p:nvPr/>
        </p:nvSpPr>
        <p:spPr>
          <a:xfrm>
            <a:off x="8041749" y="3946639"/>
            <a:ext cx="1853280" cy="302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</a:pPr>
            <a:r>
              <a:rPr lang="de-DE" sz="1400" b="1" i="1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Extremism</a:t>
            </a:r>
            <a:endParaRPr sz="14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1" name="Google Shape;421;p4"/>
          <p:cNvCxnSpPr/>
          <p:nvPr/>
        </p:nvCxnSpPr>
        <p:spPr>
          <a:xfrm rot="10800000">
            <a:off x="8657760" y="2756983"/>
            <a:ext cx="333000" cy="3816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2" name="Google Shape;422;p4"/>
          <p:cNvCxnSpPr/>
          <p:nvPr/>
        </p:nvCxnSpPr>
        <p:spPr>
          <a:xfrm flipH="1">
            <a:off x="8920260" y="3743786"/>
            <a:ext cx="160560" cy="2707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3" name="Google Shape;423;p4"/>
          <p:cNvCxnSpPr/>
          <p:nvPr/>
        </p:nvCxnSpPr>
        <p:spPr>
          <a:xfrm>
            <a:off x="9768240" y="3661087"/>
            <a:ext cx="200520" cy="48132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4" name="Google Shape;424;p4"/>
          <p:cNvCxnSpPr/>
          <p:nvPr/>
        </p:nvCxnSpPr>
        <p:spPr>
          <a:xfrm>
            <a:off x="10425420" y="3648600"/>
            <a:ext cx="508320" cy="180000"/>
          </a:xfrm>
          <a:prstGeom prst="straightConnector1">
            <a:avLst/>
          </a:prstGeom>
          <a:noFill/>
          <a:ln w="180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4408ABA5-1186-960D-3C44-9C815455696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603" y="23044"/>
            <a:ext cx="1227676" cy="1495414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36FF2E15-AF02-801D-C997-32D15B1530D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30ae9ca40b0_0_125"/>
          <p:cNvSpPr/>
          <p:nvPr/>
        </p:nvSpPr>
        <p:spPr>
          <a:xfrm>
            <a:off x="1496880" y="3960"/>
            <a:ext cx="9376632" cy="6858000"/>
          </a:xfrm>
          <a:custGeom>
            <a:avLst/>
            <a:gdLst/>
            <a:ahLst/>
            <a:cxnLst/>
            <a:rect l="l" t="t" r="r" b="b"/>
            <a:pathLst>
              <a:path w="9376632" h="6858000" extrusionOk="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0" name="Google Shape;430;g30ae9ca40b0_0_125"/>
          <p:cNvGrpSpPr/>
          <p:nvPr/>
        </p:nvGrpSpPr>
        <p:grpSpPr>
          <a:xfrm>
            <a:off x="1303560" y="3960"/>
            <a:ext cx="9772527" cy="6858000"/>
            <a:chOff x="1303560" y="3960"/>
            <a:chExt cx="9772527" cy="6858000"/>
          </a:xfrm>
        </p:grpSpPr>
        <p:sp>
          <p:nvSpPr>
            <p:cNvPr id="431" name="Google Shape;431;g30ae9ca40b0_0_125"/>
            <p:cNvSpPr/>
            <p:nvPr/>
          </p:nvSpPr>
          <p:spPr>
            <a:xfrm>
              <a:off x="1560600" y="3960"/>
              <a:ext cx="9313016" cy="6858000"/>
            </a:xfrm>
            <a:custGeom>
              <a:avLst/>
              <a:gdLst/>
              <a:ahLst/>
              <a:cxnLst/>
              <a:rect l="l" t="t" r="r" b="b"/>
              <a:pathLst>
                <a:path w="9313016" h="6858000" extrusionOk="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g30ae9ca40b0_0_125"/>
            <p:cNvSpPr/>
            <p:nvPr/>
          </p:nvSpPr>
          <p:spPr>
            <a:xfrm>
              <a:off x="1659600" y="3960"/>
              <a:ext cx="9065550" cy="6858000"/>
            </a:xfrm>
            <a:custGeom>
              <a:avLst/>
              <a:gdLst/>
              <a:ahLst/>
              <a:cxnLst/>
              <a:rect l="l" t="t" r="r" b="b"/>
              <a:pathLst>
                <a:path w="9065550" h="6858000" extrusionOk="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g30ae9ca40b0_0_125"/>
            <p:cNvSpPr/>
            <p:nvPr/>
          </p:nvSpPr>
          <p:spPr>
            <a:xfrm>
              <a:off x="1648080" y="3960"/>
              <a:ext cx="9088051" cy="6858000"/>
            </a:xfrm>
            <a:custGeom>
              <a:avLst/>
              <a:gdLst/>
              <a:ahLst/>
              <a:cxnLst/>
              <a:rect l="l" t="t" r="r" b="b"/>
              <a:pathLst>
                <a:path w="9088051" h="6858000" extrusionOk="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g30ae9ca40b0_0_125"/>
            <p:cNvSpPr/>
            <p:nvPr/>
          </p:nvSpPr>
          <p:spPr>
            <a:xfrm>
              <a:off x="1629000" y="3960"/>
              <a:ext cx="9107210" cy="6858000"/>
            </a:xfrm>
            <a:custGeom>
              <a:avLst/>
              <a:gdLst/>
              <a:ahLst/>
              <a:cxnLst/>
              <a:rect l="l" t="t" r="r" b="b"/>
              <a:pathLst>
                <a:path w="9107210" h="6858000" extrusionOk="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g30ae9ca40b0_0_125"/>
            <p:cNvSpPr/>
            <p:nvPr/>
          </p:nvSpPr>
          <p:spPr>
            <a:xfrm>
              <a:off x="1318320" y="3960"/>
              <a:ext cx="9747620" cy="6858000"/>
            </a:xfrm>
            <a:custGeom>
              <a:avLst/>
              <a:gdLst/>
              <a:ahLst/>
              <a:cxnLst/>
              <a:rect l="l" t="t" r="r" b="b"/>
              <a:pathLst>
                <a:path w="9747620" h="6858000" extrusionOk="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lt1">
                <a:alpha val="298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g30ae9ca40b0_0_125"/>
            <p:cNvSpPr/>
            <p:nvPr/>
          </p:nvSpPr>
          <p:spPr>
            <a:xfrm>
              <a:off x="130824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g30ae9ca40b0_0_125"/>
            <p:cNvSpPr/>
            <p:nvPr/>
          </p:nvSpPr>
          <p:spPr>
            <a:xfrm>
              <a:off x="1303560" y="3960"/>
              <a:ext cx="9767847" cy="6858000"/>
            </a:xfrm>
            <a:custGeom>
              <a:avLst/>
              <a:gdLst/>
              <a:ahLst/>
              <a:cxnLst/>
              <a:rect l="l" t="t" r="r" b="b"/>
              <a:pathLst>
                <a:path w="9767847" h="6858000" extrusionOk="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8" name="Google Shape;438;g30ae9ca40b0_0_125"/>
          <p:cNvGrpSpPr/>
          <p:nvPr/>
        </p:nvGrpSpPr>
        <p:grpSpPr>
          <a:xfrm>
            <a:off x="-360" y="-4320"/>
            <a:ext cx="2514948" cy="2174498"/>
            <a:chOff x="-360" y="-4320"/>
            <a:chExt cx="2514948" cy="2174498"/>
          </a:xfrm>
        </p:grpSpPr>
        <p:sp>
          <p:nvSpPr>
            <p:cNvPr id="439" name="Google Shape;439;g30ae9ca40b0_0_125"/>
            <p:cNvSpPr/>
            <p:nvPr/>
          </p:nvSpPr>
          <p:spPr>
            <a:xfrm>
              <a:off x="-360" y="0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g30ae9ca40b0_0_125"/>
            <p:cNvSpPr/>
            <p:nvPr/>
          </p:nvSpPr>
          <p:spPr>
            <a:xfrm>
              <a:off x="-360" y="-4320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g30ae9ca40b0_0_125"/>
            <p:cNvSpPr/>
            <p:nvPr/>
          </p:nvSpPr>
          <p:spPr>
            <a:xfrm>
              <a:off x="-360" y="0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g30ae9ca40b0_0_125"/>
            <p:cNvSpPr/>
            <p:nvPr/>
          </p:nvSpPr>
          <p:spPr>
            <a:xfrm>
              <a:off x="360" y="0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3" name="Google Shape;443;g30ae9ca40b0_0_125"/>
          <p:cNvGrpSpPr/>
          <p:nvPr/>
        </p:nvGrpSpPr>
        <p:grpSpPr>
          <a:xfrm>
            <a:off x="9685812" y="4683502"/>
            <a:ext cx="2514948" cy="2174498"/>
            <a:chOff x="9685812" y="4683502"/>
            <a:chExt cx="2514948" cy="2174498"/>
          </a:xfrm>
        </p:grpSpPr>
        <p:sp>
          <p:nvSpPr>
            <p:cNvPr id="444" name="Google Shape;444;g30ae9ca40b0_0_125"/>
            <p:cNvSpPr/>
            <p:nvPr/>
          </p:nvSpPr>
          <p:spPr>
            <a:xfrm rot="10800000">
              <a:off x="9685812" y="4683502"/>
              <a:ext cx="2514948" cy="2170178"/>
            </a:xfrm>
            <a:custGeom>
              <a:avLst/>
              <a:gdLst/>
              <a:ahLst/>
              <a:cxnLst/>
              <a:rect l="l" t="t" r="r" b="b"/>
              <a:pathLst>
                <a:path w="2514948" h="2170178" extrusionOk="0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g30ae9ca40b0_0_125"/>
            <p:cNvSpPr/>
            <p:nvPr/>
          </p:nvSpPr>
          <p:spPr>
            <a:xfrm rot="10800000">
              <a:off x="9707698" y="4910104"/>
              <a:ext cx="2493062" cy="1947896"/>
            </a:xfrm>
            <a:custGeom>
              <a:avLst/>
              <a:gdLst/>
              <a:ahLst/>
              <a:cxnLst/>
              <a:rect l="l" t="t" r="r" b="b"/>
              <a:pathLst>
                <a:path w="2493062" h="1947896" extrusionOk="0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g30ae9ca40b0_0_125"/>
            <p:cNvSpPr/>
            <p:nvPr/>
          </p:nvSpPr>
          <p:spPr>
            <a:xfrm rot="10800000">
              <a:off x="9699671" y="4880978"/>
              <a:ext cx="2501089" cy="1972702"/>
            </a:xfrm>
            <a:custGeom>
              <a:avLst/>
              <a:gdLst/>
              <a:ahLst/>
              <a:cxnLst/>
              <a:rect l="l" t="t" r="r" b="b"/>
              <a:pathLst>
                <a:path w="2501089" h="1972702" extrusionOk="0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g30ae9ca40b0_0_125"/>
            <p:cNvSpPr/>
            <p:nvPr/>
          </p:nvSpPr>
          <p:spPr>
            <a:xfrm rot="10800000">
              <a:off x="9708935" y="4910019"/>
              <a:ext cx="2491105" cy="1943661"/>
            </a:xfrm>
            <a:custGeom>
              <a:avLst/>
              <a:gdLst/>
              <a:ahLst/>
              <a:cxnLst/>
              <a:rect l="l" t="t" r="r" b="b"/>
              <a:pathLst>
                <a:path w="2491105" h="1943661" extrusionOk="0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0">
                  <a:srgbClr val="70AD47">
                    <a:alpha val="9803"/>
                  </a:srgbClr>
                </a:gs>
                <a:gs pos="100000">
                  <a:srgbClr val="4472C4">
                    <a:alpha val="9803"/>
                  </a:srgbClr>
                </a:gs>
              </a:gsLst>
              <a:lin ang="12000143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8" name="Google Shape;448;g30ae9ca40b0_0_125"/>
          <p:cNvSpPr txBox="1"/>
          <p:nvPr/>
        </p:nvSpPr>
        <p:spPr>
          <a:xfrm>
            <a:off x="784116" y="1163450"/>
            <a:ext cx="4828800" cy="47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●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Positives: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Quick adapting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Permanent Services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New ways of Learning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Customer Gain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49" name="Google Shape;449;g30ae9ca40b0_0_125"/>
          <p:cNvSpPr txBox="1"/>
          <p:nvPr/>
        </p:nvSpPr>
        <p:spPr>
          <a:xfrm>
            <a:off x="3882443" y="223806"/>
            <a:ext cx="9693900" cy="6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Positive and Negative</a:t>
            </a:r>
            <a:endParaRPr sz="32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450" name="Google Shape;450;g30ae9ca40b0_0_125"/>
          <p:cNvSpPr txBox="1"/>
          <p:nvPr/>
        </p:nvSpPr>
        <p:spPr>
          <a:xfrm>
            <a:off x="6695576" y="1163450"/>
            <a:ext cx="5219400" cy="47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●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Negatives: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Technical Infrastructure is lacking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Low Accessibility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Staff Shortage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No Physical Contact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Bigger workloads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War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Problematic Communication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Isolation &amp; Demotivation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Social Bubbles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Extremism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marL="914400" lvl="1" indent="-387350" algn="l" rtl="0">
              <a:spcBef>
                <a:spcPts val="0"/>
              </a:spcBef>
              <a:spcAft>
                <a:spcPts val="0"/>
              </a:spcAft>
              <a:buClr>
                <a:srgbClr val="44546A"/>
              </a:buClr>
              <a:buSzPts val="2500"/>
              <a:buChar char="○"/>
            </a:pPr>
            <a:r>
              <a:rPr lang="de-DE" sz="250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Anxiety</a:t>
            </a:r>
            <a:endParaRPr sz="2500">
              <a:solidFill>
                <a:schemeClr val="accent1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6F207D96-CAA7-AC8E-800A-F68FECC08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54" y="5129364"/>
            <a:ext cx="1415596" cy="1724317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37B18FB-2AFB-1681-407B-5FF8657288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751" y="82373"/>
            <a:ext cx="1808646" cy="3794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Breitbild</PresentationFormat>
  <Paragraphs>105</Paragraphs>
  <Slides>8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Arial Rounded MT Bold</vt:lpstr>
      <vt:lpstr>Calibri</vt:lpstr>
      <vt:lpstr>Times New Roman</vt:lpstr>
      <vt:lpstr>Office Theme</vt:lpstr>
      <vt:lpstr>Office Theme</vt:lpstr>
      <vt:lpstr>Social  Distancing  Questionaire    Status quo of the partners at the start of the project</vt:lpstr>
      <vt:lpstr>PowerPoint-Präsentation</vt:lpstr>
      <vt:lpstr>Particularly affected areas and people</vt:lpstr>
      <vt:lpstr>PowerPoint-Präsentation</vt:lpstr>
      <vt:lpstr>Coping Approaches</vt:lpstr>
      <vt:lpstr>PowerPoint-Präsentation</vt:lpstr>
      <vt:lpstr>Positive  and  Negative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Ulrike Kurth</dc:creator>
  <cp:lastModifiedBy>Ulrike Kurth</cp:lastModifiedBy>
  <cp:revision>4</cp:revision>
  <dcterms:created xsi:type="dcterms:W3CDTF">2022-10-23T14:59:42Z</dcterms:created>
  <dcterms:modified xsi:type="dcterms:W3CDTF">2024-11-08T09:55:52Z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5</vt:i4>
  </property>
</Properties>
</file>