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63" r:id="rId4"/>
    <p:sldId id="258" r:id="rId5"/>
    <p:sldId id="265" r:id="rId6"/>
    <p:sldId id="266" r:id="rId7"/>
    <p:sldId id="264" r:id="rId8"/>
    <p:sldId id="262" r:id="rId9"/>
    <p:sldId id="267" r:id="rId10"/>
    <p:sldId id="268" r:id="rId11"/>
    <p:sldId id="270" r:id="rId12"/>
    <p:sldId id="269" r:id="rId13"/>
    <p:sldId id="271" r:id="rId14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44VfIHVxgdcmV28erRVQEonFM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EB-4FDD-B3E6-384EFCA408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EB-4FDD-B3E6-384EFCA408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EB-4FDD-B3E6-384EFCA408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4EB-4FDD-B3E6-384EFCA408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4EB-4FDD-B3E6-384EFCA408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4EB-4FDD-B3E6-384EFCA408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4EB-4FDD-B3E6-384EFCA408E4}"/>
              </c:ext>
            </c:extLst>
          </c:dPt>
          <c:cat>
            <c:strRef>
              <c:f>Tabelle1!$O$5:$O$11</c:f>
              <c:strCache>
                <c:ptCount val="7"/>
                <c:pt idx="0">
                  <c:v>many</c:v>
                </c:pt>
                <c:pt idx="2">
                  <c:v>some</c:v>
                </c:pt>
                <c:pt idx="4">
                  <c:v>a few</c:v>
                </c:pt>
                <c:pt idx="6">
                  <c:v>not really</c:v>
                </c:pt>
              </c:strCache>
            </c:strRef>
          </c:cat>
          <c:val>
            <c:numRef>
              <c:f>Tabelle1!$P$5:$P$11</c:f>
              <c:numCache>
                <c:formatCode>General</c:formatCode>
                <c:ptCount val="7"/>
                <c:pt idx="0">
                  <c:v>8</c:v>
                </c:pt>
                <c:pt idx="2">
                  <c:v>0</c:v>
                </c:pt>
                <c:pt idx="4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4EB-4FDD-B3E6-384EFCA40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Tabelle1!$D$21</c:f>
              <c:strCache>
                <c:ptCount val="1"/>
                <c:pt idx="0">
                  <c:v>Yes: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Tabelle1!$E$21:$H$21</c:f>
              <c:numCache>
                <c:formatCode>General</c:formatCode>
                <c:ptCount val="4"/>
                <c:pt idx="0">
                  <c:v>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CA-4B23-B187-285FF19C3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2728592"/>
        <c:axId val="1392726192"/>
      </c:barChart>
      <c:catAx>
        <c:axId val="139272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6192"/>
        <c:crosses val="autoZero"/>
        <c:auto val="1"/>
        <c:lblAlgn val="ctr"/>
        <c:lblOffset val="100"/>
        <c:noMultiLvlLbl val="0"/>
      </c:catAx>
      <c:valAx>
        <c:axId val="139272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Tabelle1!$D$21</c:f>
              <c:strCache>
                <c:ptCount val="1"/>
                <c:pt idx="0">
                  <c:v>Yes: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Tabelle1!$E$21:$H$21</c:f>
              <c:numCache>
                <c:formatCode>General</c:formatCode>
                <c:ptCount val="4"/>
                <c:pt idx="0">
                  <c:v>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0B-443F-AFDE-AD62721C0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2728592"/>
        <c:axId val="1392726192"/>
      </c:barChart>
      <c:catAx>
        <c:axId val="139272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6192"/>
        <c:crosses val="autoZero"/>
        <c:auto val="1"/>
        <c:lblAlgn val="ctr"/>
        <c:lblOffset val="100"/>
        <c:noMultiLvlLbl val="0"/>
      </c:catAx>
      <c:valAx>
        <c:axId val="139272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272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232112A9-DE39-37B8-EF0F-5FC5B3686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CAE20E10-4131-D616-7866-A3A05B4F27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69D94B3B-A1E3-EBC3-40BB-3DB049AE65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919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0211C088-391A-3938-433B-AC97F8FA7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7BC53814-C22E-AF4C-486E-8E457B111A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485B10CE-BE18-127D-C3BC-91DF04CCA4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5802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5C2D5324-7CBD-F392-DC6B-58067D2F4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BD19E1F1-69E5-BC7E-1A20-39BD617A6D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4CEEE153-BC9C-D88A-AECB-14224E3C16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211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>
          <a:extLst>
            <a:ext uri="{FF2B5EF4-FFF2-40B4-BE49-F238E27FC236}">
              <a16:creationId xmlns:a16="http://schemas.microsoft.com/office/drawing/2014/main" id="{41275DB4-F32C-054F-67D7-5DD9AD68B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:notes">
            <a:extLst>
              <a:ext uri="{FF2B5EF4-FFF2-40B4-BE49-F238E27FC236}">
                <a16:creationId xmlns:a16="http://schemas.microsoft.com/office/drawing/2014/main" id="{431CC534-D8ED-C3EF-7037-4D74386012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:notes">
            <a:extLst>
              <a:ext uri="{FF2B5EF4-FFF2-40B4-BE49-F238E27FC236}">
                <a16:creationId xmlns:a16="http://schemas.microsoft.com/office/drawing/2014/main" id="{AECFCF16-19DB-726C-BEA3-5B53468808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712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453608ED-B5B3-CEDE-D45C-4F20A344F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566F502E-A0F7-596B-8234-442DD23DDB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2F264A36-7E10-987C-0E83-1C13C2C1ED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43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E0C7CAD6-CE15-DAEE-90C4-93848DFD6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8918E3BD-DF47-BF31-389D-A4EA08082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E48B393E-1727-92E6-1C2B-8F3E9D35B5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657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FA20E016-0F29-5B9D-2FCA-2C1F120E8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267FF58F-986B-0E7A-77B0-6DE9EEBE1C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FE52C81D-98EF-4DBF-B356-25B56C9AF1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0067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>
          <a:extLst>
            <a:ext uri="{FF2B5EF4-FFF2-40B4-BE49-F238E27FC236}">
              <a16:creationId xmlns:a16="http://schemas.microsoft.com/office/drawing/2014/main" id="{7BA7C9B0-19D4-715A-7FD3-0F185C9684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>
            <a:extLst>
              <a:ext uri="{FF2B5EF4-FFF2-40B4-BE49-F238E27FC236}">
                <a16:creationId xmlns:a16="http://schemas.microsoft.com/office/drawing/2014/main" id="{DD33A5A6-E071-4E8F-5EF8-2FF443A263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>
            <a:extLst>
              <a:ext uri="{FF2B5EF4-FFF2-40B4-BE49-F238E27FC236}">
                <a16:creationId xmlns:a16="http://schemas.microsoft.com/office/drawing/2014/main" id="{DEFBF012-37F6-424A-F1AB-7939036635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5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4160" cy="613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25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6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0" name="Google Shape;110;p26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7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7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8" name="Google Shape;118;p27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8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8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25" name="Google Shape;125;p28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9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9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9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9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34" name="Google Shape;134;p29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0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0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0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0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0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0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45" name="Google Shape;145;p30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4160" cy="613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9FC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7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"/>
          <p:cNvGrpSpPr/>
          <p:nvPr/>
        </p:nvGrpSpPr>
        <p:grpSpPr>
          <a:xfrm>
            <a:off x="7867080" y="0"/>
            <a:ext cx="4324320" cy="2640600"/>
            <a:chOff x="7867080" y="0"/>
            <a:chExt cx="4324320" cy="2640600"/>
          </a:xfrm>
        </p:grpSpPr>
        <p:sp>
          <p:nvSpPr>
            <p:cNvPr id="154" name="Google Shape;154;p1"/>
            <p:cNvSpPr/>
            <p:nvPr/>
          </p:nvSpPr>
          <p:spPr>
            <a:xfrm>
              <a:off x="7867080" y="0"/>
              <a:ext cx="4324320" cy="2640600"/>
            </a:xfrm>
            <a:custGeom>
              <a:avLst/>
              <a:gdLst/>
              <a:ahLst/>
              <a:cxnLst/>
              <a:rect l="l" t="t" r="r" b="b"/>
              <a:pathLst>
                <a:path w="5324985" h="3251912" extrusionOk="0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7907400" y="0"/>
              <a:ext cx="4284000" cy="2420280"/>
            </a:xfrm>
            <a:custGeom>
              <a:avLst/>
              <a:gdLst/>
              <a:ahLst/>
              <a:cxnLst/>
              <a:rect l="l" t="t" r="r" b="b"/>
              <a:pathLst>
                <a:path w="5275533" h="2980757" extrusionOk="0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7911000" y="0"/>
              <a:ext cx="4280040" cy="2377080"/>
            </a:xfrm>
            <a:custGeom>
              <a:avLst/>
              <a:gdLst/>
              <a:ahLst/>
              <a:cxnLst/>
              <a:rect l="l" t="t" r="r" b="b"/>
              <a:pathLst>
                <a:path w="5270786" h="2927775" extrusionOk="0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7911000" y="0"/>
              <a:ext cx="4280040" cy="2377080"/>
            </a:xfrm>
            <a:custGeom>
              <a:avLst/>
              <a:gdLst/>
              <a:ahLst/>
              <a:cxnLst/>
              <a:rect l="l" t="t" r="r" b="b"/>
              <a:pathLst>
                <a:path w="5270786" h="2927775" extrusionOk="0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1"/>
          <p:cNvGrpSpPr/>
          <p:nvPr/>
        </p:nvGrpSpPr>
        <p:grpSpPr>
          <a:xfrm>
            <a:off x="540" y="3202740"/>
            <a:ext cx="2742480" cy="3655260"/>
            <a:chOff x="540" y="3202740"/>
            <a:chExt cx="2742480" cy="3655260"/>
          </a:xfrm>
        </p:grpSpPr>
        <p:sp>
          <p:nvSpPr>
            <p:cNvPr id="159" name="Google Shape;159;p1"/>
            <p:cNvSpPr/>
            <p:nvPr/>
          </p:nvSpPr>
          <p:spPr>
            <a:xfrm rot="-5400000">
              <a:off x="-553320" y="3772800"/>
              <a:ext cx="3638520" cy="2530440"/>
            </a:xfrm>
            <a:custGeom>
              <a:avLst/>
              <a:gdLst/>
              <a:ahLst/>
              <a:cxnLst/>
              <a:rect l="l" t="t" r="r" b="b"/>
              <a:pathLst>
                <a:path w="3815424" h="2653659" extrusionOk="0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"/>
            <p:cNvSpPr/>
            <p:nvPr/>
          </p:nvSpPr>
          <p:spPr>
            <a:xfrm rot="-5400000">
              <a:off x="-553320" y="3772800"/>
              <a:ext cx="3638520" cy="2530440"/>
            </a:xfrm>
            <a:custGeom>
              <a:avLst/>
              <a:gdLst/>
              <a:ahLst/>
              <a:cxnLst/>
              <a:rect l="l" t="t" r="r" b="b"/>
              <a:pathLst>
                <a:path w="3815424" h="2653660" extrusionOk="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"/>
            <p:cNvSpPr/>
            <p:nvPr/>
          </p:nvSpPr>
          <p:spPr>
            <a:xfrm rot="-5400000">
              <a:off x="-542880" y="3762720"/>
              <a:ext cx="3638880" cy="2551680"/>
            </a:xfrm>
            <a:custGeom>
              <a:avLst/>
              <a:gdLst/>
              <a:ahLst/>
              <a:cxnLst/>
              <a:rect l="l" t="t" r="r" b="b"/>
              <a:pathLst>
                <a:path w="3815986" h="2675935" extrusionOk="0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"/>
            <p:cNvSpPr/>
            <p:nvPr/>
          </p:nvSpPr>
          <p:spPr>
            <a:xfrm rot="-5400000">
              <a:off x="-455400" y="3658680"/>
              <a:ext cx="3654360" cy="2742480"/>
            </a:xfrm>
            <a:custGeom>
              <a:avLst/>
              <a:gdLst/>
              <a:ahLst/>
              <a:cxnLst/>
              <a:rect l="l" t="t" r="r" b="b"/>
              <a:pathLst>
                <a:path w="3832270" h="2876136" extrusionOk="0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"/>
          <p:cNvSpPr txBox="1">
            <a:spLocks noGrp="1"/>
          </p:cNvSpPr>
          <p:nvPr>
            <p:ph type="title" idx="4294967295"/>
          </p:nvPr>
        </p:nvSpPr>
        <p:spPr>
          <a:xfrm>
            <a:off x="2552400" y="5038020"/>
            <a:ext cx="11690978" cy="92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5200"/>
              <a:buFont typeface="Arial"/>
              <a:buNone/>
            </a:pPr>
            <a:r>
              <a:rPr lang="de-DE" sz="60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Evaluation after </a:t>
            </a:r>
            <a:br>
              <a:rPr lang="de-DE" sz="60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60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two Years</a:t>
            </a:r>
            <a:br>
              <a:rPr lang="de-DE" sz="5200" b="0" i="0" u="none" strike="noStrike" cap="non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5200" b="0" i="0" u="none" strike="noStrike" cap="non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5200" b="1" i="0" u="none" strike="noStrike" cap="none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CF3480E-16B6-F0F4-3F17-CF24AC38B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834" y="157980"/>
            <a:ext cx="337894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E07B1400-77DA-19D8-38A6-2355C7FC6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16F16C65-47DD-3EFD-72AB-10169E4F23E2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E0D45F4F-5C2E-8287-5441-B7463F5201FB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96693DF4-4A34-DBF6-43AC-2852022D383A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EB5BE0F2-D7D7-3580-131F-6A292F75A6F4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EAA9590D-FADE-D0DD-A338-3DAF24373DC0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12470382-1B16-1647-50AF-3CC04BE40221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899C6F9D-E28B-AD69-FDBA-A39D53AE8F97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3605AA9E-63CC-AEB3-111A-2E6EB0282BC1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5A687562-142F-3AF8-0CF6-DB36181626EC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03BDAA45-8C27-F74B-C7F4-DA8E4E83D91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9B079A81-82CE-3FA2-3D91-1DE2A2CA69A9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F881C34F-7151-EE6B-1069-186DCBD9FD9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6748196F-1DD4-615F-5077-B1F68D1DDAAC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F94F34BF-D320-9157-F6A2-7FC95005777B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284602A2-B2CD-8781-3C1B-8F6C8B5ECF67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07D3D589-1DAA-13F6-37BC-474E64E6D01F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5820C523-8263-0377-929E-F82824803B15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50EADC68-F7CB-5717-5D12-33952DCD19A0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167E47CB-85A5-FB87-9942-B438B7C79150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B85426B6-F1BB-9F3E-67A4-D5361848C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1215243-4BEC-7AB2-5DA6-1F22F5AFA4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8AC5722-8E69-D027-1999-3832EE8F85FF}"/>
              </a:ext>
            </a:extLst>
          </p:cNvPr>
          <p:cNvSpPr txBox="1"/>
          <p:nvPr/>
        </p:nvSpPr>
        <p:spPr>
          <a:xfrm>
            <a:off x="3125155" y="1272255"/>
            <a:ext cx="47458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Additional Remarks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E98A15B-D83A-7E28-FB84-4866829603A9}"/>
              </a:ext>
            </a:extLst>
          </p:cNvPr>
          <p:cNvSpPr txBox="1"/>
          <p:nvPr/>
        </p:nvSpPr>
        <p:spPr>
          <a:xfrm>
            <a:off x="3125155" y="2170178"/>
            <a:ext cx="5979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In addition to the judgemental adjectives, there were also comments on the possible use of the site:</a:t>
            </a:r>
            <a:endParaRPr lang="de-DE">
              <a:latin typeface="Bahnschrift SemiBold" panose="020B0502040204020203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6A22DE3-4493-F8C7-C548-FC6FD2026314}"/>
              </a:ext>
            </a:extLst>
          </p:cNvPr>
          <p:cNvSpPr txBox="1"/>
          <p:nvPr/>
        </p:nvSpPr>
        <p:spPr>
          <a:xfrm>
            <a:off x="2874410" y="3191212"/>
            <a:ext cx="644317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material can be used well for learning processes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examples can be used in a variety of ways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project results can be used not only in the school/university context, but also as an information tool for public relations work</a:t>
            </a:r>
            <a:endParaRPr lang="de-DE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7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928923E1-9ECA-1440-51C9-945BFDC82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EE9384E6-DD7D-7BD0-0F7E-441457B1F811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DE28A2D4-5D3A-84EC-32DF-71C076346AFE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F1080B87-A057-C199-E965-299EE8C359AB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F20DC9F7-F9CD-BB2E-53DD-056C02CEDAE5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05ECF0E5-11DE-E776-85EF-7D127EE69FC8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E927F357-1D46-E3F8-39DE-20FB6ACEB9AC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06AADB16-1F92-A8FB-1174-96BDC10D40D0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69F12E95-3DFF-37BF-6CEC-FBF624523BDD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4122DA55-AAE9-277A-9743-068D90AB9E1D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F01FEB0F-A5E6-E18A-9640-C3E50F11C49A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5820B289-1DEA-2BEA-BEEA-B2F37DDB4870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A5855E03-D443-7AB0-84C2-872E414119B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ACBF6303-6EBE-96E1-6E09-FAA93C26BD4F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AB6C3AC6-451A-F2CA-1452-D3B7AD1F2136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CAF71435-5DF7-797A-9412-BD2480C5028B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CCB6CCC8-E8CA-E110-7818-D81784C8113D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839A9BF5-E71E-7E2E-752A-48DACB7FA9B9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83558ADD-2B00-25FC-6114-E455AF1B5B07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09E9D808-82B6-0D50-8BCE-124D419049A9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1456B31B-0FAB-951C-5BAE-AA3BD8D41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74C3D9B-57D3-3A1F-3C4C-54D1C688B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A66E86F-8A6D-9DAA-8E50-FC766757ACB5}"/>
              </a:ext>
            </a:extLst>
          </p:cNvPr>
          <p:cNvSpPr txBox="1"/>
          <p:nvPr/>
        </p:nvSpPr>
        <p:spPr>
          <a:xfrm>
            <a:off x="2930516" y="658800"/>
            <a:ext cx="67771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0">
                <a:solidFill>
                  <a:schemeClr val="accent6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</a:t>
            </a:r>
            <a:r>
              <a:rPr lang="en-US" sz="28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your impression of our project group and our work together!</a:t>
            </a:r>
            <a:endParaRPr lang="de-DE" sz="2800" kern="100">
              <a:solidFill>
                <a:schemeClr val="accent6">
                  <a:lumMod val="50000"/>
                </a:schemeClr>
              </a:solidFill>
              <a:effectLst/>
              <a:latin typeface="Bahnschrift SemiBol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40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ECCE980-99F5-FB10-13C7-00A66681F2DF}"/>
              </a:ext>
            </a:extLst>
          </p:cNvPr>
          <p:cNvSpPr txBox="1"/>
          <p:nvPr/>
        </p:nvSpPr>
        <p:spPr>
          <a:xfrm>
            <a:off x="2987968" y="1687273"/>
            <a:ext cx="6711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These answers have made it clear why it was possible to show differentiated results and well-done video examples on the homepage: the project group worked well! </a:t>
            </a:r>
            <a:endParaRPr lang="de-DE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8177023-119E-55C7-69CD-019B84FD665E}"/>
              </a:ext>
            </a:extLst>
          </p:cNvPr>
          <p:cNvSpPr txBox="1"/>
          <p:nvPr/>
        </p:nvSpPr>
        <p:spPr>
          <a:xfrm>
            <a:off x="2770050" y="2790884"/>
            <a:ext cx="791557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atmosphere was good and very pleasant.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I feel it was a great success.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We were a good team (4x).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Different backgrounds were brought in (3x).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Some of the results were eye-opening,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work was well organised (3x),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work plan was clearly structured and was well adhered to (3x).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discussions at the meetings were very intensive.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co-operation was good and conflict-free.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structure was constructive and goal-orientated.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Mutual support was a matter of course</a:t>
            </a:r>
            <a:r>
              <a:rPr lang="de-DE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262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5F9138BA-5AB5-A225-52B6-15A05F7C6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5989E339-530A-C781-8860-79B89BE06C68}"/>
              </a:ext>
            </a:extLst>
          </p:cNvPr>
          <p:cNvSpPr/>
          <p:nvPr/>
        </p:nvSpPr>
        <p:spPr>
          <a:xfrm>
            <a:off x="2491465" y="220771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4AEFC2BA-3D6F-1C4E-6695-2B532BD85933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3F092B5C-FB51-CB34-1F9F-A1FED298A47E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A5F0164C-8775-7FA2-CAB8-4E8C6EB79138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BDD43C90-3E93-6478-D33E-08628CAA2ADF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931C10CB-8951-09AE-0D05-A568E363EC4F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1329E2E7-E4C0-65C6-C952-B83217B1D4B4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2FDC409B-3C60-AC7F-AD51-929F0C34B1A0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1B582F5C-0B92-3F8F-6666-7921360C89B1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88AF3614-BF99-8A7D-20D8-274A2DE234E2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5D2F17E8-63CD-37C0-F957-F42CC66656FF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FAFEA679-1AD5-0EDE-1EC8-FD469693CF5E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CAB38DEC-320A-DEE8-EF0D-B89DFEB037FE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8522FF54-DBD8-92ED-BE77-04EDE7E5B07C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2E306C58-B214-18DD-9E0A-36C653157C76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3A518004-9F4E-93E0-1AAC-A1EFFF708D66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61BA1327-0B15-D697-04FC-257FF8C2B424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F94A36BE-B0E7-82A3-6A3A-3126457A0A23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BCA8471D-27D1-3324-1F2F-6337E06FD9DE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B18C967F-3340-DB02-81C5-B176C7BD1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E46B80B-F95E-C779-5C65-68F20F1EEB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F00CFD64-142D-D6E4-A425-7A9138B2346C}"/>
              </a:ext>
            </a:extLst>
          </p:cNvPr>
          <p:cNvSpPr txBox="1"/>
          <p:nvPr/>
        </p:nvSpPr>
        <p:spPr>
          <a:xfrm>
            <a:off x="4271605" y="969628"/>
            <a:ext cx="3821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Conclusion :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EE8A1220-A6D0-5CBB-CD58-8E9A7B287E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4639" y="2102007"/>
            <a:ext cx="5106113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9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250;p2">
            <a:extLst>
              <a:ext uri="{FF2B5EF4-FFF2-40B4-BE49-F238E27FC236}">
                <a16:creationId xmlns:a16="http://schemas.microsoft.com/office/drawing/2014/main" id="{8E0E3668-0D9B-B5DD-63ED-EC11D9A7F3A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8" name="Google Shape;251;p2">
              <a:extLst>
                <a:ext uri="{FF2B5EF4-FFF2-40B4-BE49-F238E27FC236}">
                  <a16:creationId xmlns:a16="http://schemas.microsoft.com/office/drawing/2014/main" id="{192D16A1-E4B5-E73C-9638-B77934F9FE10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52;p2">
              <a:extLst>
                <a:ext uri="{FF2B5EF4-FFF2-40B4-BE49-F238E27FC236}">
                  <a16:creationId xmlns:a16="http://schemas.microsoft.com/office/drawing/2014/main" id="{E2559CC5-2600-4C73-A45B-2A33CE77C76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53;p2">
              <a:extLst>
                <a:ext uri="{FF2B5EF4-FFF2-40B4-BE49-F238E27FC236}">
                  <a16:creationId xmlns:a16="http://schemas.microsoft.com/office/drawing/2014/main" id="{0E2D9178-5A99-1245-393F-9AD74950E1C1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54;p2">
              <a:extLst>
                <a:ext uri="{FF2B5EF4-FFF2-40B4-BE49-F238E27FC236}">
                  <a16:creationId xmlns:a16="http://schemas.microsoft.com/office/drawing/2014/main" id="{B7567B55-1FBA-7801-331D-D8EECBF1B339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255;p2">
            <a:extLst>
              <a:ext uri="{FF2B5EF4-FFF2-40B4-BE49-F238E27FC236}">
                <a16:creationId xmlns:a16="http://schemas.microsoft.com/office/drawing/2014/main" id="{F78C8035-E3B7-1B03-293A-42B56F3B6A19}"/>
              </a:ext>
            </a:extLst>
          </p:cNvPr>
          <p:cNvGrpSpPr/>
          <p:nvPr/>
        </p:nvGrpSpPr>
        <p:grpSpPr>
          <a:xfrm>
            <a:off x="9565739" y="4535720"/>
            <a:ext cx="2514948" cy="2174498"/>
            <a:chOff x="9685812" y="4683502"/>
            <a:chExt cx="2514948" cy="2174498"/>
          </a:xfrm>
        </p:grpSpPr>
        <p:sp>
          <p:nvSpPr>
            <p:cNvPr id="13" name="Google Shape;256;p2">
              <a:extLst>
                <a:ext uri="{FF2B5EF4-FFF2-40B4-BE49-F238E27FC236}">
                  <a16:creationId xmlns:a16="http://schemas.microsoft.com/office/drawing/2014/main" id="{147BE3FC-3B13-5E6F-66A1-908126FDBAE6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57;p2">
              <a:extLst>
                <a:ext uri="{FF2B5EF4-FFF2-40B4-BE49-F238E27FC236}">
                  <a16:creationId xmlns:a16="http://schemas.microsoft.com/office/drawing/2014/main" id="{28BDC533-9EAD-1C4E-D39E-2B571D2B66D7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58;p2">
              <a:extLst>
                <a:ext uri="{FF2B5EF4-FFF2-40B4-BE49-F238E27FC236}">
                  <a16:creationId xmlns:a16="http://schemas.microsoft.com/office/drawing/2014/main" id="{29DEFA66-4433-BFB4-AAFD-820B034A835F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59;p2">
              <a:extLst>
                <a:ext uri="{FF2B5EF4-FFF2-40B4-BE49-F238E27FC236}">
                  <a16:creationId xmlns:a16="http://schemas.microsoft.com/office/drawing/2014/main" id="{825C8579-DD18-1028-3BE5-2820776008DF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8C50E04A-8AD6-B7E7-787B-2DEC0AEEE089}"/>
              </a:ext>
            </a:extLst>
          </p:cNvPr>
          <p:cNvSpPr txBox="1"/>
          <p:nvPr/>
        </p:nvSpPr>
        <p:spPr>
          <a:xfrm>
            <a:off x="988289" y="2108921"/>
            <a:ext cx="41395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</a:rPr>
              <a:t>At the end of the project, the coordinators were asked how </a:t>
            </a:r>
          </a:p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</a:rPr>
              <a:t>they rated the work, the results and the presentation on the homepage. </a:t>
            </a:r>
            <a:endParaRPr lang="de-DE" sz="2000" b="1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AD0421D-C8AD-5F25-7875-1C3D33089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973" y="-4320"/>
            <a:ext cx="4835324" cy="6858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3622416-1AFD-D118-075C-41D5424A583A}"/>
              </a:ext>
            </a:extLst>
          </p:cNvPr>
          <p:cNvSpPr txBox="1"/>
          <p:nvPr/>
        </p:nvSpPr>
        <p:spPr>
          <a:xfrm>
            <a:off x="988290" y="4762237"/>
            <a:ext cx="4005051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coordinators from all seven organisations gave their feedback. Accordingly, a total of seven responses were received.   </a:t>
            </a:r>
            <a:endParaRPr lang="de-DE" sz="2000" b="1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05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143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2"/>
          <p:cNvGrpSpPr/>
          <p:nvPr/>
        </p:nvGrpSpPr>
        <p:grpSpPr>
          <a:xfrm>
            <a:off x="1318488" y="-4320"/>
            <a:ext cx="9772527" cy="6858000"/>
            <a:chOff x="1303560" y="3960"/>
            <a:chExt cx="9772527" cy="6858000"/>
          </a:xfrm>
        </p:grpSpPr>
        <p:sp>
          <p:nvSpPr>
            <p:cNvPr id="243" name="Google Shape;243;p2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2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251" name="Google Shape;251;p2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" name="Google Shape;255;p2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256" name="Google Shape;256;p2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004AC24-5BB2-2F3D-E016-D1B649FF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" y="23044"/>
            <a:ext cx="967340" cy="117830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25CB27A-C705-1A93-0ADD-96CD5C006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B9B6E10-7990-2B28-2DA2-364A6081E0E5}"/>
              </a:ext>
            </a:extLst>
          </p:cNvPr>
          <p:cNvSpPr txBox="1"/>
          <p:nvPr/>
        </p:nvSpPr>
        <p:spPr>
          <a:xfrm>
            <a:off x="3463900" y="1462292"/>
            <a:ext cx="54338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1a. </a:t>
            </a:r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	</a:t>
            </a:r>
            <a:r>
              <a:rPr lang="en-US" sz="20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</a:rPr>
              <a:t>Did you gain any new insights  	during the project process? </a:t>
            </a:r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 </a:t>
            </a:r>
            <a:endParaRPr lang="de-DE" sz="20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9E9808C9-9927-3875-B174-EC3C42357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761078"/>
              </p:ext>
            </p:extLst>
          </p:nvPr>
        </p:nvGraphicFramePr>
        <p:xfrm>
          <a:off x="3786564" y="261921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1078D36E-2808-3465-6621-0F7247CA7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EE72B5E0-5B66-5A9D-83A5-9BE0A41CB685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C23605D3-8254-67E0-2E91-1A9E3B06224D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098E6967-4656-A6F2-621C-69C8AB18AF77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CD7DAAEB-3144-9F3C-057C-59AB01F3976F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1F7B53E6-F1F6-38FB-BE9E-BE98B6A8D4AC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1E4A73AE-FA16-0D70-BEBA-8ED608C33F66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7A08B00F-E58B-1122-842F-E0EFB8827114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1A838E9A-0EAB-4F9A-F74D-6DCC15DE45AA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64D3611C-A2EF-0411-0E51-084F1B3453C7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ADF2C0C5-D8A3-465B-DFEC-4222CC479FE4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A69121C0-90B0-1DD7-2F76-0D9202543141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681A940B-6E5E-826E-C4CD-AD8D5E1813D0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89ED5B69-702D-4EE6-FB76-1F4DE4B6B558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E4FFA930-5AA6-FDC2-3670-B8CD4C27385E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2056F4AA-C9C1-CA03-953A-7C8C6D74F424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A78A7AC1-B707-2CD6-18B0-6B608ED5E09A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A30311C8-10C0-331B-E5B6-68EA8885A824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F45C0F9C-1936-9562-7AA5-6447DAA028C1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9A439058-10FB-9E05-C635-F82578E415A8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38B87A73-D38F-83B2-F806-4EE3724DE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7F490A3-DCB5-C118-CC14-15CDDC96E3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FA24711-52E6-7EB8-FFCA-EF7C47CEBF7C}"/>
              </a:ext>
            </a:extLst>
          </p:cNvPr>
          <p:cNvSpPr txBox="1"/>
          <p:nvPr/>
        </p:nvSpPr>
        <p:spPr>
          <a:xfrm>
            <a:off x="2470388" y="795819"/>
            <a:ext cx="66256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1a. 	</a:t>
            </a:r>
            <a:r>
              <a:rPr lang="de-DE" sz="32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Additional keywords </a:t>
            </a:r>
            <a:endParaRPr lang="de-DE" sz="28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  <a:p>
            <a:endParaRPr lang="de-DE" sz="20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8EC98AF-7976-0A97-A7C3-176C5F00DB7E}"/>
              </a:ext>
            </a:extLst>
          </p:cNvPr>
          <p:cNvSpPr txBox="1"/>
          <p:nvPr/>
        </p:nvSpPr>
        <p:spPr>
          <a:xfrm>
            <a:off x="3508336" y="1972702"/>
            <a:ext cx="598472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wide variety of examples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very different groups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new insights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improved management skills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pressure of suffering on young people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fatal consequences for the elderly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rapid technical reactions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cultural differences in solution strategies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innovative ideas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self-perception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reflection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social distancing not only during the pandemic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Loneliness is not age-dependent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need for help</a:t>
            </a:r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F64F930-D341-0CE7-9DDD-57E9D47E78C5}"/>
              </a:ext>
            </a:extLst>
          </p:cNvPr>
          <p:cNvSpPr txBox="1"/>
          <p:nvPr/>
        </p:nvSpPr>
        <p:spPr>
          <a:xfrm>
            <a:off x="3417445" y="1415864"/>
            <a:ext cx="68455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following aspects were mentioned in explanation: </a:t>
            </a:r>
            <a:endParaRPr lang="de-DE" sz="20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5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240">
          <a:extLst>
            <a:ext uri="{FF2B5EF4-FFF2-40B4-BE49-F238E27FC236}">
              <a16:creationId xmlns:a16="http://schemas.microsoft.com/office/drawing/2014/main" id="{E61A2C1B-6DB5-0207-B89E-5EBAD6615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">
            <a:extLst>
              <a:ext uri="{FF2B5EF4-FFF2-40B4-BE49-F238E27FC236}">
                <a16:creationId xmlns:a16="http://schemas.microsoft.com/office/drawing/2014/main" id="{26293325-6DFB-46E6-D4BE-816B684D89C3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143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2">
            <a:extLst>
              <a:ext uri="{FF2B5EF4-FFF2-40B4-BE49-F238E27FC236}">
                <a16:creationId xmlns:a16="http://schemas.microsoft.com/office/drawing/2014/main" id="{8A2CC6A0-5B28-986F-9D3C-3E39DD785B51}"/>
              </a:ext>
            </a:extLst>
          </p:cNvPr>
          <p:cNvGrpSpPr/>
          <p:nvPr/>
        </p:nvGrpSpPr>
        <p:grpSpPr>
          <a:xfrm>
            <a:off x="1318488" y="-4320"/>
            <a:ext cx="9772527" cy="6858000"/>
            <a:chOff x="1303560" y="3960"/>
            <a:chExt cx="9772527" cy="6858000"/>
          </a:xfrm>
        </p:grpSpPr>
        <p:sp>
          <p:nvSpPr>
            <p:cNvPr id="243" name="Google Shape;243;p2">
              <a:extLst>
                <a:ext uri="{FF2B5EF4-FFF2-40B4-BE49-F238E27FC236}">
                  <a16:creationId xmlns:a16="http://schemas.microsoft.com/office/drawing/2014/main" id="{56EF0A6B-7490-02DF-0999-F05B5ABF63D5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>
              <a:extLst>
                <a:ext uri="{FF2B5EF4-FFF2-40B4-BE49-F238E27FC236}">
                  <a16:creationId xmlns:a16="http://schemas.microsoft.com/office/drawing/2014/main" id="{605DA8D2-1BF9-690A-F4BD-6287D2FF1FE6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>
              <a:extLst>
                <a:ext uri="{FF2B5EF4-FFF2-40B4-BE49-F238E27FC236}">
                  <a16:creationId xmlns:a16="http://schemas.microsoft.com/office/drawing/2014/main" id="{4E207154-FBB4-57BC-9682-1361C0C339EC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>
              <a:extLst>
                <a:ext uri="{FF2B5EF4-FFF2-40B4-BE49-F238E27FC236}">
                  <a16:creationId xmlns:a16="http://schemas.microsoft.com/office/drawing/2014/main" id="{39067AD8-6C38-5425-0564-3D1499A29988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>
              <a:extLst>
                <a:ext uri="{FF2B5EF4-FFF2-40B4-BE49-F238E27FC236}">
                  <a16:creationId xmlns:a16="http://schemas.microsoft.com/office/drawing/2014/main" id="{0B764DB2-E073-653B-29F7-36882FA43B85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>
              <a:extLst>
                <a:ext uri="{FF2B5EF4-FFF2-40B4-BE49-F238E27FC236}">
                  <a16:creationId xmlns:a16="http://schemas.microsoft.com/office/drawing/2014/main" id="{95E0601F-F727-2E31-4DC4-B9B597C44EF9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>
              <a:extLst>
                <a:ext uri="{FF2B5EF4-FFF2-40B4-BE49-F238E27FC236}">
                  <a16:creationId xmlns:a16="http://schemas.microsoft.com/office/drawing/2014/main" id="{EA3C7B98-3786-DB8A-5B1A-0DEA03C9C345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2">
            <a:extLst>
              <a:ext uri="{FF2B5EF4-FFF2-40B4-BE49-F238E27FC236}">
                <a16:creationId xmlns:a16="http://schemas.microsoft.com/office/drawing/2014/main" id="{1835B179-4449-7462-CF11-ABAF04C3774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251" name="Google Shape;251;p2">
              <a:extLst>
                <a:ext uri="{FF2B5EF4-FFF2-40B4-BE49-F238E27FC236}">
                  <a16:creationId xmlns:a16="http://schemas.microsoft.com/office/drawing/2014/main" id="{28071E18-D9C6-850C-EEBC-BA952817B705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>
              <a:extLst>
                <a:ext uri="{FF2B5EF4-FFF2-40B4-BE49-F238E27FC236}">
                  <a16:creationId xmlns:a16="http://schemas.microsoft.com/office/drawing/2014/main" id="{18570B0C-4FEC-A879-F325-4B9AE14560E9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>
              <a:extLst>
                <a:ext uri="{FF2B5EF4-FFF2-40B4-BE49-F238E27FC236}">
                  <a16:creationId xmlns:a16="http://schemas.microsoft.com/office/drawing/2014/main" id="{A414F65C-C732-8BA9-8C86-208915EB14F5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>
              <a:extLst>
                <a:ext uri="{FF2B5EF4-FFF2-40B4-BE49-F238E27FC236}">
                  <a16:creationId xmlns:a16="http://schemas.microsoft.com/office/drawing/2014/main" id="{9433E403-9F7B-A492-ACAF-FFA89D108C27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" name="Google Shape;255;p2">
            <a:extLst>
              <a:ext uri="{FF2B5EF4-FFF2-40B4-BE49-F238E27FC236}">
                <a16:creationId xmlns:a16="http://schemas.microsoft.com/office/drawing/2014/main" id="{04F8FD40-C5D3-CB7E-6E55-B8F43A3D3F8D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256" name="Google Shape;256;p2">
              <a:extLst>
                <a:ext uri="{FF2B5EF4-FFF2-40B4-BE49-F238E27FC236}">
                  <a16:creationId xmlns:a16="http://schemas.microsoft.com/office/drawing/2014/main" id="{7EBF9D07-724E-EF46-75A0-AD90E8621A0E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>
              <a:extLst>
                <a:ext uri="{FF2B5EF4-FFF2-40B4-BE49-F238E27FC236}">
                  <a16:creationId xmlns:a16="http://schemas.microsoft.com/office/drawing/2014/main" id="{7F8A06AD-0EF7-EC7B-30E0-2A675E60BCC0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>
              <a:extLst>
                <a:ext uri="{FF2B5EF4-FFF2-40B4-BE49-F238E27FC236}">
                  <a16:creationId xmlns:a16="http://schemas.microsoft.com/office/drawing/2014/main" id="{56A82E95-ADA2-83EE-68CC-33BE00FBD4F0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>
              <a:extLst>
                <a:ext uri="{FF2B5EF4-FFF2-40B4-BE49-F238E27FC236}">
                  <a16:creationId xmlns:a16="http://schemas.microsoft.com/office/drawing/2014/main" id="{E4051023-CC50-C71E-2E68-756AE0BB5022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E414635F-42DE-C3CF-5E05-D1B18A84E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" y="23044"/>
            <a:ext cx="967340" cy="117830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B0FBF4A-4AE3-CD41-39C1-E38B15A13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8C1E617-D0A2-778A-F00F-5735E4CB9297}"/>
              </a:ext>
            </a:extLst>
          </p:cNvPr>
          <p:cNvSpPr txBox="1"/>
          <p:nvPr/>
        </p:nvSpPr>
        <p:spPr>
          <a:xfrm>
            <a:off x="3401002" y="1220650"/>
            <a:ext cx="5433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1b.   </a:t>
            </a:r>
            <a:r>
              <a:rPr lang="en-US" sz="24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</a:rPr>
              <a:t>Have you noticed a change </a:t>
            </a:r>
          </a:p>
          <a:p>
            <a:r>
              <a:rPr lang="en-US" sz="24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</a:rPr>
              <a:t>         </a:t>
            </a:r>
            <a:r>
              <a:rPr lang="en-US" sz="24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US" sz="24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</a:rPr>
              <a:t>in your perception? </a:t>
            </a:r>
            <a:r>
              <a:rPr lang="de-DE" sz="32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 </a:t>
            </a:r>
            <a:endParaRPr lang="de-DE" sz="24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28DCA9A9-D4ED-2AE7-D11B-1BF71A94E8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57294"/>
              </p:ext>
            </p:extLst>
          </p:nvPr>
        </p:nvGraphicFramePr>
        <p:xfrm>
          <a:off x="3907796" y="2572953"/>
          <a:ext cx="4057832" cy="2741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7E1EA25F-15E0-B9BA-2464-720A0D55260D}"/>
              </a:ext>
            </a:extLst>
          </p:cNvPr>
          <p:cNvSpPr txBox="1"/>
          <p:nvPr/>
        </p:nvSpPr>
        <p:spPr>
          <a:xfrm>
            <a:off x="4464423" y="5637350"/>
            <a:ext cx="3729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Everybody answered with „YES“, N = 7</a:t>
            </a:r>
          </a:p>
        </p:txBody>
      </p:sp>
    </p:spTree>
    <p:extLst>
      <p:ext uri="{BB962C8B-B14F-4D97-AF65-F5344CB8AC3E}">
        <p14:creationId xmlns:p14="http://schemas.microsoft.com/office/powerpoint/2010/main" val="215852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B1E7BE9C-079E-B37B-9C83-621865284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62BC2E8B-D86E-707B-8537-0855172A6114}"/>
              </a:ext>
            </a:extLst>
          </p:cNvPr>
          <p:cNvSpPr/>
          <p:nvPr/>
        </p:nvSpPr>
        <p:spPr>
          <a:xfrm>
            <a:off x="1496984" y="-432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2A843FD3-4282-A96D-6E7E-E277B80B6D57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BEF36EE2-7148-E000-B611-2B5D7F854F22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F86F95C7-497A-0CA2-EB8F-6062FC180AF1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63404AB1-3009-488A-261B-05DC4979F587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94FB3073-EF7B-0EA1-85CD-94BFDBFC14DB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E2EFE0AA-39E6-2D79-8740-C0FC5D2CE93B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6CC94233-F0DA-4E5D-F8FB-E028A216F9E7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1EAA850C-DEE7-0A6C-781F-768229DF02AE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F57DF1E5-D7F5-FF63-0ACA-BEA56E855739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16B9ECEE-85AC-52E1-5839-C39C3DFEBC7D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009FE64F-E633-DA72-345A-655C8D9624CE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959794A2-6899-B95A-D8A7-1387A34B53FD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34160A2A-CBD6-161D-9FF8-8E66D1E4AE7C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D88D04FF-5743-FED7-33BE-595FBFCF6C9D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C8AF2409-DE6D-D784-8503-DB47F5D7C13F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6A3FB8A3-E18A-A882-21EF-C2F8EED2C588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2542F8B5-F5E4-CB50-9EDA-94957AE6F2A1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BB448A57-3B6D-DB7C-5547-8AE6B2AA604C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5EA8AF64-9FE7-370F-64B9-1775C7C4B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4E30ECA-82A9-F29E-8C9F-F41C660CA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43AFB03-BCA4-630F-D3A5-7D9DE3FF5A60}"/>
              </a:ext>
            </a:extLst>
          </p:cNvPr>
          <p:cNvSpPr txBox="1"/>
          <p:nvPr/>
        </p:nvSpPr>
        <p:spPr>
          <a:xfrm>
            <a:off x="2470388" y="795819"/>
            <a:ext cx="66256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1b. 	</a:t>
            </a:r>
            <a:r>
              <a:rPr lang="de-DE" sz="32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Additional keywords </a:t>
            </a:r>
            <a:endParaRPr lang="de-DE" sz="28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  <a:p>
            <a:endParaRPr lang="de-DE" sz="20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2B0D31B-A95A-BF8C-1835-4C596BA836AE}"/>
              </a:ext>
            </a:extLst>
          </p:cNvPr>
          <p:cNvSpPr txBox="1"/>
          <p:nvPr/>
        </p:nvSpPr>
        <p:spPr>
          <a:xfrm>
            <a:off x="3392180" y="1429581"/>
            <a:ext cx="68096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following aspects were mentioned in explanation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DEBC0A7-AF23-E75D-21F3-75F2975292DB}"/>
              </a:ext>
            </a:extLst>
          </p:cNvPr>
          <p:cNvSpPr txBox="1"/>
          <p:nvPr/>
        </p:nvSpPr>
        <p:spPr>
          <a:xfrm>
            <a:off x="3447892" y="2200010"/>
            <a:ext cx="74893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broadening horizons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similar problems =&gt; different solutions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new perspectives (3x)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new information (4x)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better attention needed for children and disabled people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need for support for young people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prevent loneliness</a:t>
            </a:r>
          </a:p>
          <a:p>
            <a:endParaRPr lang="en-US" sz="16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N = 7</a:t>
            </a:r>
            <a:endParaRPr lang="de-DE" sz="160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34E6A21-DD2D-15AD-9A13-2E58F8AE7C89}"/>
              </a:ext>
            </a:extLst>
          </p:cNvPr>
          <p:cNvSpPr txBox="1"/>
          <p:nvPr/>
        </p:nvSpPr>
        <p:spPr>
          <a:xfrm>
            <a:off x="3447892" y="4880978"/>
            <a:ext cx="6625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Quote: ‘Finding the truth can be very difficult!’</a:t>
            </a:r>
            <a:endParaRPr lang="de-DE" sz="24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8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/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F207D96-CAA7-AC8E-800A-F68FECC08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37B18FB-2AFB-1681-407B-5FF865728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32818A6-ADDE-7412-BF9C-33FEB5FEAFE8}"/>
              </a:ext>
            </a:extLst>
          </p:cNvPr>
          <p:cNvSpPr txBox="1"/>
          <p:nvPr/>
        </p:nvSpPr>
        <p:spPr>
          <a:xfrm>
            <a:off x="2845226" y="1236291"/>
            <a:ext cx="66747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2. </a:t>
            </a:r>
            <a:r>
              <a:rPr lang="de-DE" sz="20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	</a:t>
            </a:r>
            <a:r>
              <a:rPr lang="en-US" sz="28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</a:rPr>
              <a:t>Do you think we've done a good job 	of analysing the various aspects?</a:t>
            </a:r>
            <a:r>
              <a:rPr lang="de-DE" sz="36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 </a:t>
            </a:r>
            <a:endParaRPr lang="de-DE" sz="24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334DD98F-3764-592F-13F6-E28A24778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496446"/>
              </p:ext>
            </p:extLst>
          </p:nvPr>
        </p:nvGraphicFramePr>
        <p:xfrm>
          <a:off x="4353352" y="2643845"/>
          <a:ext cx="3546764" cy="233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E20F3A2E-48C3-CF68-2891-074F7ACB2482}"/>
              </a:ext>
            </a:extLst>
          </p:cNvPr>
          <p:cNvSpPr txBox="1"/>
          <p:nvPr/>
        </p:nvSpPr>
        <p:spPr>
          <a:xfrm>
            <a:off x="4464423" y="5637350"/>
            <a:ext cx="37293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Everybody answered with „YES“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07C8EBD2-E807-12C9-C16B-85692C6CA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EBE7FDE6-0E11-E083-2104-7AE234F9D95E}"/>
              </a:ext>
            </a:extLst>
          </p:cNvPr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958A18CC-5016-9C9E-4D57-86979707C2D0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35A3EA68-B1E0-7D14-2D25-D9CDEF317151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C4A26CCE-D020-4F7C-D6BF-D5D6177C1ED5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F5B04799-2E02-EFAF-2763-716A77868B1D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487D8E82-0E4B-42B8-0808-53ECFEDDCC05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5BE0602B-CB29-FEE1-2730-1FD5D6C12979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2E7AF8B8-5786-C1E0-08AA-C2D64EA35E04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6EF3DF48-16C1-F0AA-AD58-EB8F51EDECF7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7FE8650F-6E2F-46EB-A216-BF5DF8435DAC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15D079EC-ABCA-6255-92EE-2B1973D73E16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80E88980-97FD-9C64-00C2-5369B9C36FBD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ECA7387F-66A8-C2F8-1C3B-59B49B0D5504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0B0B74BD-99EC-D5F4-C9B9-F88D9130CD79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4D8D76F0-6C0E-6568-3B52-1812772070BB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850524D9-788E-3543-4E04-1C392AE0BADE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12222A32-F1A2-C901-52B3-6F20C7299AA0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6A3F2E1F-E578-872F-4F75-26DF9BD47AB4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F2464065-7A00-2A75-09B0-03C711149B38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D3EDE589-4BA5-8FA0-DCFB-781AE5CAE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2CDF34-40AD-AEAE-1FA4-C37CDEBC5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A1645D6-BAE7-5841-A55B-139487A2E1EB}"/>
              </a:ext>
            </a:extLst>
          </p:cNvPr>
          <p:cNvSpPr txBox="1"/>
          <p:nvPr/>
        </p:nvSpPr>
        <p:spPr>
          <a:xfrm>
            <a:off x="2422081" y="1254270"/>
            <a:ext cx="81218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3.     </a:t>
            </a:r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</a:rPr>
              <a:t>Which contribution impressed you the most? </a:t>
            </a:r>
            <a:endParaRPr lang="de-DE" sz="240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F3A61E8-29FD-4068-E80F-0CEE24EC5698}"/>
              </a:ext>
            </a:extLst>
          </p:cNvPr>
          <p:cNvSpPr txBox="1"/>
          <p:nvPr/>
        </p:nvSpPr>
        <p:spPr>
          <a:xfrm>
            <a:off x="3045690" y="2795599"/>
            <a:ext cx="807935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diary entries are touching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very personal and private impressions have been captured (3x)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it has been possible to portray personal feelings and solutions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material can be used well for further learning processes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Slovakian scenes are impressive (5x)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Finnish scenes are impressive (3x)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the statements are credible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an unhealthy acute environment becomes clear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many people live in toxic relationships</a:t>
            </a:r>
            <a:endParaRPr lang="de-DE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FBCAFF-8E1C-913C-9AA5-0B1ACD2EED97}"/>
              </a:ext>
            </a:extLst>
          </p:cNvPr>
          <p:cNvSpPr txBox="1"/>
          <p:nvPr/>
        </p:nvSpPr>
        <p:spPr>
          <a:xfrm>
            <a:off x="3045690" y="1943576"/>
            <a:ext cx="66620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Summary of the answers: a wide range is covered here, but there are also an astonishing number of similarities! </a:t>
            </a:r>
            <a:endParaRPr lang="de-DE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5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>
          <a:extLst>
            <a:ext uri="{FF2B5EF4-FFF2-40B4-BE49-F238E27FC236}">
              <a16:creationId xmlns:a16="http://schemas.microsoft.com/office/drawing/2014/main" id="{FE4B8A0C-6AEF-B89F-E251-CADC97AB1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>
            <a:extLst>
              <a:ext uri="{FF2B5EF4-FFF2-40B4-BE49-F238E27FC236}">
                <a16:creationId xmlns:a16="http://schemas.microsoft.com/office/drawing/2014/main" id="{83FC8301-8FE9-1C18-3C2C-ACEEDE76730C}"/>
              </a:ext>
            </a:extLst>
          </p:cNvPr>
          <p:cNvSpPr/>
          <p:nvPr/>
        </p:nvSpPr>
        <p:spPr>
          <a:xfrm>
            <a:off x="1590734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>
            <a:extLst>
              <a:ext uri="{FF2B5EF4-FFF2-40B4-BE49-F238E27FC236}">
                <a16:creationId xmlns:a16="http://schemas.microsoft.com/office/drawing/2014/main" id="{490ECFB5-CFD3-91B6-E597-2E3772677D64}"/>
              </a:ext>
            </a:extLst>
          </p:cNvPr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>
              <a:extLst>
                <a:ext uri="{FF2B5EF4-FFF2-40B4-BE49-F238E27FC236}">
                  <a16:creationId xmlns:a16="http://schemas.microsoft.com/office/drawing/2014/main" id="{B2F05625-8B23-3606-E37F-C91A6DBFF3D1}"/>
                </a:ext>
              </a:extLst>
            </p:cNvPr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>
              <a:extLst>
                <a:ext uri="{FF2B5EF4-FFF2-40B4-BE49-F238E27FC236}">
                  <a16:creationId xmlns:a16="http://schemas.microsoft.com/office/drawing/2014/main" id="{83DA6131-7B1A-4147-62AF-1F02F0A9D883}"/>
                </a:ext>
              </a:extLst>
            </p:cNvPr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>
              <a:extLst>
                <a:ext uri="{FF2B5EF4-FFF2-40B4-BE49-F238E27FC236}">
                  <a16:creationId xmlns:a16="http://schemas.microsoft.com/office/drawing/2014/main" id="{EBF1767E-D16C-A538-0AB5-CF5AB7537FD2}"/>
                </a:ext>
              </a:extLst>
            </p:cNvPr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>
              <a:extLst>
                <a:ext uri="{FF2B5EF4-FFF2-40B4-BE49-F238E27FC236}">
                  <a16:creationId xmlns:a16="http://schemas.microsoft.com/office/drawing/2014/main" id="{95FAB142-732A-B222-7E87-E8C62CF1144E}"/>
                </a:ext>
              </a:extLst>
            </p:cNvPr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>
              <a:extLst>
                <a:ext uri="{FF2B5EF4-FFF2-40B4-BE49-F238E27FC236}">
                  <a16:creationId xmlns:a16="http://schemas.microsoft.com/office/drawing/2014/main" id="{2DF5420B-A02B-2055-6FD6-2728D1135937}"/>
                </a:ext>
              </a:extLst>
            </p:cNvPr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>
              <a:extLst>
                <a:ext uri="{FF2B5EF4-FFF2-40B4-BE49-F238E27FC236}">
                  <a16:creationId xmlns:a16="http://schemas.microsoft.com/office/drawing/2014/main" id="{2EB79BA0-0826-9074-9F6A-DFCA9FADB898}"/>
                </a:ext>
              </a:extLst>
            </p:cNvPr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>
              <a:extLst>
                <a:ext uri="{FF2B5EF4-FFF2-40B4-BE49-F238E27FC236}">
                  <a16:creationId xmlns:a16="http://schemas.microsoft.com/office/drawing/2014/main" id="{77D5D4B7-CE09-4933-7BB0-CA66A456E211}"/>
                </a:ext>
              </a:extLst>
            </p:cNvPr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>
            <a:extLst>
              <a:ext uri="{FF2B5EF4-FFF2-40B4-BE49-F238E27FC236}">
                <a16:creationId xmlns:a16="http://schemas.microsoft.com/office/drawing/2014/main" id="{FABE4841-2CF4-5BA5-6CC4-49A02BFFBEBD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>
              <a:extLst>
                <a:ext uri="{FF2B5EF4-FFF2-40B4-BE49-F238E27FC236}">
                  <a16:creationId xmlns:a16="http://schemas.microsoft.com/office/drawing/2014/main" id="{8D5EAFFF-2DDC-AC0B-8A6D-8E31125F5BC5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>
              <a:extLst>
                <a:ext uri="{FF2B5EF4-FFF2-40B4-BE49-F238E27FC236}">
                  <a16:creationId xmlns:a16="http://schemas.microsoft.com/office/drawing/2014/main" id="{70970C41-B5B2-7F57-ED80-576FC5B23A88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>
              <a:extLst>
                <a:ext uri="{FF2B5EF4-FFF2-40B4-BE49-F238E27FC236}">
                  <a16:creationId xmlns:a16="http://schemas.microsoft.com/office/drawing/2014/main" id="{01B6E366-BBB1-56C9-9138-BE93CE90066F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>
              <a:extLst>
                <a:ext uri="{FF2B5EF4-FFF2-40B4-BE49-F238E27FC236}">
                  <a16:creationId xmlns:a16="http://schemas.microsoft.com/office/drawing/2014/main" id="{9BFB8815-D432-EDBA-A7C9-28642767E64F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>
            <a:extLst>
              <a:ext uri="{FF2B5EF4-FFF2-40B4-BE49-F238E27FC236}">
                <a16:creationId xmlns:a16="http://schemas.microsoft.com/office/drawing/2014/main" id="{B1D5B284-AA64-B9D8-CC72-2B834FD2F4E2}"/>
              </a:ext>
            </a:extLst>
          </p:cNvPr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>
              <a:extLst>
                <a:ext uri="{FF2B5EF4-FFF2-40B4-BE49-F238E27FC236}">
                  <a16:creationId xmlns:a16="http://schemas.microsoft.com/office/drawing/2014/main" id="{EAE9F254-0D24-4297-80CC-CAA8A53C58E7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>
              <a:extLst>
                <a:ext uri="{FF2B5EF4-FFF2-40B4-BE49-F238E27FC236}">
                  <a16:creationId xmlns:a16="http://schemas.microsoft.com/office/drawing/2014/main" id="{CFBD46D4-3FC5-C3DA-1AF7-D1386697CDC2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>
              <a:extLst>
                <a:ext uri="{FF2B5EF4-FFF2-40B4-BE49-F238E27FC236}">
                  <a16:creationId xmlns:a16="http://schemas.microsoft.com/office/drawing/2014/main" id="{D9F6CE6E-0A3C-AE1E-951D-1C8BC2883F5B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>
              <a:extLst>
                <a:ext uri="{FF2B5EF4-FFF2-40B4-BE49-F238E27FC236}">
                  <a16:creationId xmlns:a16="http://schemas.microsoft.com/office/drawing/2014/main" id="{77E2899F-B395-8940-B883-0A7ABA4D7D14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9A03574A-1885-9D74-41A2-70B95A6CF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DB77675-3C3F-03CB-7E03-C46E69A152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A2CD313-836B-B92A-F1D9-9F0365EFA199}"/>
              </a:ext>
            </a:extLst>
          </p:cNvPr>
          <p:cNvSpPr txBox="1"/>
          <p:nvPr/>
        </p:nvSpPr>
        <p:spPr>
          <a:xfrm>
            <a:off x="3118007" y="937334"/>
            <a:ext cx="63269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kern="0">
                <a:solidFill>
                  <a:schemeClr val="accent6">
                    <a:lumMod val="50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 </a:t>
            </a:r>
            <a:r>
              <a:rPr lang="en-GB" sz="28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like the homepage on   </a:t>
            </a:r>
          </a:p>
          <a:p>
            <a:r>
              <a:rPr lang="en-GB" sz="280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GB" sz="2800" kern="0">
                <a:solidFill>
                  <a:schemeClr val="accent6">
                    <a:lumMod val="50000"/>
                  </a:schemeClr>
                </a:solidFill>
                <a:effectLst/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the results are posted?</a:t>
            </a:r>
            <a:endParaRPr lang="de-DE" sz="2800" kern="100">
              <a:solidFill>
                <a:schemeClr val="accent6">
                  <a:lumMod val="50000"/>
                </a:schemeClr>
              </a:solidFill>
              <a:effectLst/>
              <a:latin typeface="Bahnschrift SemiBol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277E9DF-9A31-3096-7A5E-1CD9E1F7E61E}"/>
              </a:ext>
            </a:extLst>
          </p:cNvPr>
          <p:cNvSpPr txBox="1"/>
          <p:nvPr/>
        </p:nvSpPr>
        <p:spPr>
          <a:xfrm>
            <a:off x="2719156" y="2800366"/>
            <a:ext cx="6524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endParaRPr lang="de-DE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BC50854-7C25-C7A9-027F-D3EAD6A3C603}"/>
              </a:ext>
            </a:extLst>
          </p:cNvPr>
          <p:cNvSpPr txBox="1"/>
          <p:nvPr/>
        </p:nvSpPr>
        <p:spPr>
          <a:xfrm>
            <a:off x="3803929" y="1972702"/>
            <a:ext cx="652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This question was also answered in a differentiated manner: </a:t>
            </a:r>
            <a:endParaRPr lang="de-DE" sz="180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B849C382-1252-CDC7-4FAA-00C848D627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8830" y="2565617"/>
            <a:ext cx="4662784" cy="296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3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Microsoft Office PowerPoint</Application>
  <PresentationFormat>Breitbild</PresentationFormat>
  <Paragraphs>76</Paragraphs>
  <Slides>12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Arial</vt:lpstr>
      <vt:lpstr>Arial Rounded MT Bold</vt:lpstr>
      <vt:lpstr>Bahnschrift SemiBold</vt:lpstr>
      <vt:lpstr>Calibri</vt:lpstr>
      <vt:lpstr>Times New Roman</vt:lpstr>
      <vt:lpstr>Wingdings</vt:lpstr>
      <vt:lpstr>Office Theme</vt:lpstr>
      <vt:lpstr>Office Theme</vt:lpstr>
      <vt:lpstr>Evaluation after  two Years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Ulrike Kurth</dc:creator>
  <cp:lastModifiedBy>Ulrike Kurth</cp:lastModifiedBy>
  <cp:revision>21</cp:revision>
  <dcterms:created xsi:type="dcterms:W3CDTF">2022-10-23T14:59:42Z</dcterms:created>
  <dcterms:modified xsi:type="dcterms:W3CDTF">2024-11-08T09:52:44Z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5</vt:i4>
  </property>
</Properties>
</file>